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80" r:id="rId4"/>
    <p:sldId id="257" r:id="rId5"/>
    <p:sldId id="28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73" r:id="rId16"/>
    <p:sldId id="274" r:id="rId17"/>
    <p:sldId id="275" r:id="rId18"/>
    <p:sldId id="265" r:id="rId19"/>
    <p:sldId id="277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>
      <p:cViewPr>
        <p:scale>
          <a:sx n="82" d="100"/>
          <a:sy n="82" d="100"/>
        </p:scale>
        <p:origin x="-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5DFA8-6ECB-4264-B440-556737694CC1}" type="datetimeFigureOut">
              <a:rPr lang="sk-SK" smtClean="0"/>
              <a:pPr/>
              <a:t>15.10.2019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848EF-40CF-4570-94B4-E9E36F2C64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gif"/><Relationship Id="rId7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42047" y="1595887"/>
            <a:ext cx="8651128" cy="5046453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" name="Rectangle 11"/>
          <p:cNvSpPr/>
          <p:nvPr/>
        </p:nvSpPr>
        <p:spPr>
          <a:xfrm>
            <a:off x="405442" y="1768415"/>
            <a:ext cx="8315864" cy="4615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646064" y="310152"/>
            <a:ext cx="7848872" cy="1080120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7715" y="441657"/>
            <a:ext cx="710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Methods for Materials Diagnostics 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6376" y="1986588"/>
            <a:ext cx="25186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Edmund (Edo)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868" y="2544812"/>
            <a:ext cx="76460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1975-1980 – Faculty of Mathematics and Physics, Charles University, Prague, 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842" y="3096904"/>
            <a:ext cx="690868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1980 -1991 – IEE SAS – X-ray topography, dislocations in Si substrates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crystals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592" y="3804265"/>
            <a:ext cx="794102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1991-2005 – Faculty of Mathematics and Physics, Comenius University, Bratislava,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lectures on X-ray diffraction methods, dislocations in solids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594" y="5331133"/>
            <a:ext cx="632545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2005 - ?? – IEE SAS, X-ray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diffracion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high power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diffractometer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Bruker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D8 DISCOVER with rotating anode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594" y="4554761"/>
            <a:ext cx="765466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2004 -2015 – Faculty of Electrical Engineering, STU, Bratislava (part time job)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lectures on X-ray diffraction methods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3492235" y="379378"/>
            <a:ext cx="2163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atoms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40849" y="1264597"/>
            <a:ext cx="7052553" cy="2287807"/>
            <a:chOff x="1040849" y="1264597"/>
            <a:chExt cx="7052553" cy="2287807"/>
          </a:xfrm>
        </p:grpSpPr>
        <p:sp>
          <p:nvSpPr>
            <p:cNvPr id="5" name="Rectangle 4"/>
            <p:cNvSpPr/>
            <p:nvPr/>
          </p:nvSpPr>
          <p:spPr>
            <a:xfrm>
              <a:off x="1040849" y="1264597"/>
              <a:ext cx="7052553" cy="22878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72600" y="1362979"/>
              <a:ext cx="3396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packing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fraction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dirty="0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miera zaplnenia</a:t>
              </a:r>
              <a:endParaRPr lang="sk-SK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12" name="Group 11"/>
          <p:cNvGrpSpPr/>
          <p:nvPr/>
        </p:nvGrpSpPr>
        <p:grpSpPr>
          <a:xfrm>
            <a:off x="1492369" y="1828801"/>
            <a:ext cx="6317494" cy="1240599"/>
            <a:chOff x="1492369" y="1828801"/>
            <a:chExt cx="6317494" cy="1240599"/>
          </a:xfrm>
        </p:grpSpPr>
        <p:pic>
          <p:nvPicPr>
            <p:cNvPr id="5121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92369" y="2147977"/>
              <a:ext cx="942975" cy="619125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761117" y="1828801"/>
              <a:ext cx="35355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sk-SK" i="1" baseline="-250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volume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individual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structural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units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atoms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molecules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...)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95623" y="2700068"/>
              <a:ext cx="4014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sk-SK" i="1" baseline="-25000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volume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macroscopic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sample</a:t>
              </a:r>
              <a:endParaRPr lang="sk-SK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37976" y="3789261"/>
            <a:ext cx="7052553" cy="2287807"/>
            <a:chOff x="1037976" y="3789261"/>
            <a:chExt cx="7052553" cy="2287807"/>
          </a:xfrm>
        </p:grpSpPr>
        <p:sp>
          <p:nvSpPr>
            <p:cNvPr id="13" name="Rectangle 12"/>
            <p:cNvSpPr/>
            <p:nvPr/>
          </p:nvSpPr>
          <p:spPr>
            <a:xfrm>
              <a:off x="1037976" y="3789261"/>
              <a:ext cx="7052553" cy="22878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8297" y="4330461"/>
              <a:ext cx="1725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gases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~ 10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</p:grpSp>
      <p:sp>
        <p:nvSpPr>
          <p:cNvPr id="16" name="BlokTextu 15"/>
          <p:cNvSpPr txBox="1"/>
          <p:nvPr/>
        </p:nvSpPr>
        <p:spPr>
          <a:xfrm>
            <a:off x="2627784" y="5075892"/>
            <a:ext cx="385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liquids and amorphous solids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~ 0.5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2769074" y="353683"/>
            <a:ext cx="3602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Classification of materials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23265" y="1161081"/>
            <a:ext cx="3531151" cy="2884708"/>
            <a:chOff x="523265" y="1161081"/>
            <a:chExt cx="3531151" cy="2884708"/>
          </a:xfrm>
        </p:grpSpPr>
        <p:sp>
          <p:nvSpPr>
            <p:cNvPr id="5" name="Rectangle 4"/>
            <p:cNvSpPr/>
            <p:nvPr/>
          </p:nvSpPr>
          <p:spPr>
            <a:xfrm>
              <a:off x="523265" y="1161081"/>
              <a:ext cx="3531151" cy="288470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49445" y="1302597"/>
              <a:ext cx="20505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non-crystalline state</a:t>
              </a: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(amorphous)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57884" y="1158204"/>
            <a:ext cx="3531151" cy="1878293"/>
            <a:chOff x="5057884" y="1158204"/>
            <a:chExt cx="3531151" cy="1878293"/>
          </a:xfrm>
        </p:grpSpPr>
        <p:sp>
          <p:nvSpPr>
            <p:cNvPr id="7" name="Rectangle 6"/>
            <p:cNvSpPr/>
            <p:nvPr/>
          </p:nvSpPr>
          <p:spPr>
            <a:xfrm>
              <a:off x="5057884" y="1158204"/>
              <a:ext cx="3531151" cy="187829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66677" y="1259468"/>
              <a:ext cx="16273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crystalline state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55015" y="3079644"/>
            <a:ext cx="3531151" cy="966146"/>
            <a:chOff x="5055015" y="3079644"/>
            <a:chExt cx="3531151" cy="966146"/>
          </a:xfrm>
        </p:grpSpPr>
        <p:sp>
          <p:nvSpPr>
            <p:cNvPr id="9" name="Rectangle 8"/>
            <p:cNvSpPr/>
            <p:nvPr/>
          </p:nvSpPr>
          <p:spPr>
            <a:xfrm>
              <a:off x="5055015" y="3079644"/>
              <a:ext cx="3531151" cy="96614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88190" y="3105528"/>
              <a:ext cx="14863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liquid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crystal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</a:p>
            <a:p>
              <a:pPr algn="ctr"/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9343" y="4209082"/>
            <a:ext cx="8005314" cy="1898420"/>
            <a:chOff x="569343" y="4209082"/>
            <a:chExt cx="8005314" cy="1898420"/>
          </a:xfrm>
        </p:grpSpPr>
        <p:sp>
          <p:nvSpPr>
            <p:cNvPr id="11" name="Rectangle 10"/>
            <p:cNvSpPr/>
            <p:nvPr/>
          </p:nvSpPr>
          <p:spPr>
            <a:xfrm>
              <a:off x="569343" y="4209082"/>
              <a:ext cx="8005314" cy="18984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87866" y="4364967"/>
              <a:ext cx="137730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quasicrystals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" name="Picture 12" descr="kvazi-dif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5701" y="4459856"/>
            <a:ext cx="1386987" cy="1397389"/>
          </a:xfrm>
          <a:prstGeom prst="rect">
            <a:avLst/>
          </a:prstGeom>
        </p:spPr>
      </p:pic>
      <p:pic>
        <p:nvPicPr>
          <p:cNvPr id="14" name="Picture 13" descr="quasicrys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196" y="4451230"/>
            <a:ext cx="1466490" cy="1466490"/>
          </a:xfrm>
          <a:prstGeom prst="rect">
            <a:avLst/>
          </a:prstGeom>
        </p:spPr>
      </p:pic>
      <p:sp>
        <p:nvSpPr>
          <p:cNvPr id="20" name="BlokTextu 19"/>
          <p:cNvSpPr txBox="1"/>
          <p:nvPr/>
        </p:nvSpPr>
        <p:spPr>
          <a:xfrm>
            <a:off x="1115616" y="34290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statistical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parameters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755576" y="2915652"/>
            <a:ext cx="306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lack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tranlational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symmetry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!!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1050186" y="2060848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 range order – SRO</a:t>
            </a:r>
          </a:p>
          <a:p>
            <a:pPr algn="ctr"/>
            <a:r>
              <a:rPr lang="en-US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usporiadanos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ť</a:t>
            </a:r>
            <a:r>
              <a:rPr lang="en-US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nab</a:t>
            </a:r>
            <a:r>
              <a:rPr lang="sk-SK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zko</a:t>
            </a:r>
            <a:endParaRPr lang="sk-SK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657222" y="2483604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tranlational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symmetry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5657095" y="1700808"/>
            <a:ext cx="2443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order –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</a:t>
            </a:r>
          </a:p>
          <a:p>
            <a:pPr algn="ctr"/>
            <a:r>
              <a:rPr lang="en-US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usporiadanos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ť</a:t>
            </a:r>
            <a:r>
              <a:rPr lang="en-US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diaľ</a:t>
            </a:r>
            <a:r>
              <a:rPr lang="en-US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3059832" y="5445224"/>
            <a:ext cx="302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sharp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diffraction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spots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in TEM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2514385" y="4941168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absence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translational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symmetry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or LRO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5796136" y="3573016"/>
            <a:ext cx="189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orientational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order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3121494" y="370936"/>
            <a:ext cx="2893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on-crystalline state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040849" y="1264597"/>
            <a:ext cx="7052553" cy="1581345"/>
            <a:chOff x="1040849" y="1264597"/>
            <a:chExt cx="7052553" cy="1581345"/>
          </a:xfrm>
        </p:grpSpPr>
        <p:sp>
          <p:nvSpPr>
            <p:cNvPr id="5" name="Rectangle 4"/>
            <p:cNvSpPr/>
            <p:nvPr/>
          </p:nvSpPr>
          <p:spPr>
            <a:xfrm>
              <a:off x="1040849" y="1264597"/>
              <a:ext cx="7052553" cy="1581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68415" y="1347663"/>
              <a:ext cx="592886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liquid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tate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low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viscosity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		</a:t>
              </a:r>
              <a:r>
                <a:rPr lang="sk-SK" i="1" dirty="0" err="1" smtClean="0">
                  <a:latin typeface="Times New Roman" pitchFamily="18" charset="0"/>
                  <a:cs typeface="Times New Roman" pitchFamily="18" charset="0"/>
                </a:rPr>
                <a:t>kT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&gt; binding energy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glassy 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tate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high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viscosity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		</a:t>
              </a:r>
              <a:r>
                <a:rPr lang="sk-SK" i="1" dirty="0" err="1" smtClean="0">
                  <a:latin typeface="Times New Roman" pitchFamily="18" charset="0"/>
                  <a:cs typeface="Times New Roman" pitchFamily="18" charset="0"/>
                </a:rPr>
                <a:t>kT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&lt; binding energy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061714" y="2390495"/>
            <a:ext cx="5069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 structure 	   – 	difference in dynamics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058238" y="2906755"/>
            <a:ext cx="7017250" cy="3370755"/>
            <a:chOff x="1058238" y="2906755"/>
            <a:chExt cx="7017250" cy="3370755"/>
          </a:xfrm>
        </p:grpSpPr>
        <p:sp>
          <p:nvSpPr>
            <p:cNvPr id="31" name="Rectangle 30"/>
            <p:cNvSpPr/>
            <p:nvPr/>
          </p:nvSpPr>
          <p:spPr>
            <a:xfrm>
              <a:off x="1058238" y="2906755"/>
              <a:ext cx="7017250" cy="337075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630773" y="2919626"/>
              <a:ext cx="3536114" cy="3322448"/>
              <a:chOff x="1812263" y="1686726"/>
              <a:chExt cx="3536114" cy="332244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2303253" y="4339087"/>
                <a:ext cx="298473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2294626" y="2027207"/>
                <a:ext cx="0" cy="232050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252159" y="4701397"/>
                <a:ext cx="1042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temperature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6200000">
                <a:off x="1604514" y="2846717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volume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2570672" y="3191774"/>
                <a:ext cx="1621766" cy="36230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4175185" y="2932981"/>
                <a:ext cx="1173192" cy="258791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2553419" y="2941608"/>
                <a:ext cx="1181819" cy="27604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3726612" y="2061712"/>
                <a:ext cx="1544128" cy="8798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244197" y="2642616"/>
                <a:ext cx="0" cy="540531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 rot="20841278">
                <a:off x="3020511" y="3436477"/>
                <a:ext cx="663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crystal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20804770">
                <a:off x="2750763" y="2750677"/>
                <a:ext cx="5453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glass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9819174">
                <a:off x="4346391" y="2055733"/>
                <a:ext cx="6030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liquid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16200000">
                <a:off x="3044610" y="2166985"/>
                <a:ext cx="12682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glass transition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6200000">
                <a:off x="3889191" y="3541633"/>
                <a:ext cx="7328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melting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4238244" y="4196142"/>
                <a:ext cx="0" cy="14024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751125" y="4208297"/>
                <a:ext cx="0" cy="14024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3579063" y="4316753"/>
                <a:ext cx="352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err="1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140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lang="sk-SK" sz="14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065247" y="4312079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1400" i="1" baseline="-250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sk-SK" sz="14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2979057" y="3120571"/>
                <a:ext cx="0" cy="33745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4952999" y="2235200"/>
                <a:ext cx="0" cy="7874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652486" y="3135086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400" i="1" baseline="-25000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sk-SK" sz="14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942115" y="2445658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1400" i="1" baseline="-25000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sk-SK" sz="14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489753" y="4099389"/>
              <a:ext cx="1819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– free volume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2794572" y="380144"/>
            <a:ext cx="3546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Pair distribution function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1040851" y="1233775"/>
            <a:ext cx="7052553" cy="18279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7184" y="1828800"/>
            <a:ext cx="2371725" cy="619125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1555130" y="1499690"/>
            <a:ext cx="1158579" cy="1096057"/>
            <a:chOff x="3351901" y="4527251"/>
            <a:chExt cx="1158579" cy="1096057"/>
          </a:xfrm>
        </p:grpSpPr>
        <p:sp>
          <p:nvSpPr>
            <p:cNvPr id="9" name="Oval 8"/>
            <p:cNvSpPr/>
            <p:nvPr/>
          </p:nvSpPr>
          <p:spPr>
            <a:xfrm>
              <a:off x="3859901" y="486331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val 9"/>
            <p:cNvSpPr/>
            <p:nvPr/>
          </p:nvSpPr>
          <p:spPr>
            <a:xfrm>
              <a:off x="4031839" y="4921929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Oval 10"/>
            <p:cNvSpPr/>
            <p:nvPr/>
          </p:nvSpPr>
          <p:spPr>
            <a:xfrm>
              <a:off x="3859901" y="5050882"/>
              <a:ext cx="169933" cy="16993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Oval 11"/>
            <p:cNvSpPr/>
            <p:nvPr/>
          </p:nvSpPr>
          <p:spPr>
            <a:xfrm>
              <a:off x="3680148" y="48984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Oval 12"/>
            <p:cNvSpPr/>
            <p:nvPr/>
          </p:nvSpPr>
          <p:spPr>
            <a:xfrm>
              <a:off x="3750486" y="473045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" name="Oval 13"/>
            <p:cNvSpPr/>
            <p:nvPr/>
          </p:nvSpPr>
          <p:spPr>
            <a:xfrm>
              <a:off x="3934147" y="469528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val 14"/>
            <p:cNvSpPr/>
            <p:nvPr/>
          </p:nvSpPr>
          <p:spPr>
            <a:xfrm>
              <a:off x="3770024" y="45428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Oval 15"/>
            <p:cNvSpPr/>
            <p:nvPr/>
          </p:nvSpPr>
          <p:spPr>
            <a:xfrm>
              <a:off x="3574640" y="4718728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Oval 16"/>
            <p:cNvSpPr/>
            <p:nvPr/>
          </p:nvSpPr>
          <p:spPr>
            <a:xfrm>
              <a:off x="4102178" y="4765621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Oval 17"/>
            <p:cNvSpPr/>
            <p:nvPr/>
          </p:nvSpPr>
          <p:spPr>
            <a:xfrm>
              <a:off x="3637162" y="507042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Oval 18"/>
            <p:cNvSpPr/>
            <p:nvPr/>
          </p:nvSpPr>
          <p:spPr>
            <a:xfrm>
              <a:off x="3508209" y="4945374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Oval 19"/>
            <p:cNvSpPr/>
            <p:nvPr/>
          </p:nvSpPr>
          <p:spPr>
            <a:xfrm>
              <a:off x="3762208" y="52071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val 20"/>
            <p:cNvSpPr/>
            <p:nvPr/>
          </p:nvSpPr>
          <p:spPr>
            <a:xfrm>
              <a:off x="3984947" y="5199374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Oval 21"/>
            <p:cNvSpPr/>
            <p:nvPr/>
          </p:nvSpPr>
          <p:spPr>
            <a:xfrm>
              <a:off x="4176424" y="5078236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3" name="Oval 22"/>
            <p:cNvSpPr/>
            <p:nvPr/>
          </p:nvSpPr>
          <p:spPr>
            <a:xfrm>
              <a:off x="3410516" y="48007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Oval 23"/>
            <p:cNvSpPr/>
            <p:nvPr/>
          </p:nvSpPr>
          <p:spPr>
            <a:xfrm>
              <a:off x="3981039" y="4527251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5" name="Oval 24"/>
            <p:cNvSpPr/>
            <p:nvPr/>
          </p:nvSpPr>
          <p:spPr>
            <a:xfrm>
              <a:off x="4152978" y="45975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6" name="Oval 25"/>
            <p:cNvSpPr/>
            <p:nvPr/>
          </p:nvSpPr>
          <p:spPr>
            <a:xfrm>
              <a:off x="4262394" y="48515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7" name="Oval 26"/>
            <p:cNvSpPr/>
            <p:nvPr/>
          </p:nvSpPr>
          <p:spPr>
            <a:xfrm>
              <a:off x="4340547" y="501571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8" name="Oval 27"/>
            <p:cNvSpPr/>
            <p:nvPr/>
          </p:nvSpPr>
          <p:spPr>
            <a:xfrm>
              <a:off x="4133439" y="52970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9" name="Oval 28"/>
            <p:cNvSpPr/>
            <p:nvPr/>
          </p:nvSpPr>
          <p:spPr>
            <a:xfrm>
              <a:off x="3879439" y="5343959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0" name="Oval 29"/>
            <p:cNvSpPr/>
            <p:nvPr/>
          </p:nvSpPr>
          <p:spPr>
            <a:xfrm>
              <a:off x="3508208" y="518374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Oval 30"/>
            <p:cNvSpPr/>
            <p:nvPr/>
          </p:nvSpPr>
          <p:spPr>
            <a:xfrm>
              <a:off x="3351901" y="50430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2" name="Oval 31"/>
            <p:cNvSpPr/>
            <p:nvPr/>
          </p:nvSpPr>
          <p:spPr>
            <a:xfrm>
              <a:off x="3629347" y="5316605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val 32"/>
            <p:cNvSpPr/>
            <p:nvPr/>
          </p:nvSpPr>
          <p:spPr>
            <a:xfrm>
              <a:off x="3742670" y="54494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4" name="Oval 33"/>
            <p:cNvSpPr/>
            <p:nvPr/>
          </p:nvSpPr>
          <p:spPr>
            <a:xfrm>
              <a:off x="4324916" y="51954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Oval 34"/>
            <p:cNvSpPr/>
            <p:nvPr/>
          </p:nvSpPr>
          <p:spPr>
            <a:xfrm>
              <a:off x="4328824" y="467574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Oval 35"/>
            <p:cNvSpPr/>
            <p:nvPr/>
          </p:nvSpPr>
          <p:spPr>
            <a:xfrm>
              <a:off x="3562917" y="454288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7" name="Oval 36"/>
            <p:cNvSpPr/>
            <p:nvPr/>
          </p:nvSpPr>
          <p:spPr>
            <a:xfrm>
              <a:off x="4027932" y="5453375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8" name="Oval 37"/>
            <p:cNvSpPr/>
            <p:nvPr/>
          </p:nvSpPr>
          <p:spPr>
            <a:xfrm>
              <a:off x="4293655" y="53556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726149" y="1673000"/>
            <a:ext cx="872704" cy="872704"/>
            <a:chOff x="5722797" y="4703876"/>
            <a:chExt cx="872704" cy="872704"/>
          </a:xfrm>
        </p:grpSpPr>
        <p:sp>
          <p:nvSpPr>
            <p:cNvPr id="40" name="Oval 39"/>
            <p:cNvSpPr/>
            <p:nvPr/>
          </p:nvSpPr>
          <p:spPr>
            <a:xfrm>
              <a:off x="5825299" y="4803791"/>
              <a:ext cx="667970" cy="6679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1" name="Oval 40"/>
            <p:cNvSpPr/>
            <p:nvPr/>
          </p:nvSpPr>
          <p:spPr>
            <a:xfrm>
              <a:off x="5722797" y="4703876"/>
              <a:ext cx="872704" cy="87270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585677" y="1273996"/>
            <a:ext cx="1959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 sphere model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8" name="Group 47"/>
          <p:cNvGrpSpPr/>
          <p:nvPr/>
        </p:nvGrpSpPr>
        <p:grpSpPr>
          <a:xfrm>
            <a:off x="335797" y="3163605"/>
            <a:ext cx="2715630" cy="3011164"/>
            <a:chOff x="335797" y="3163605"/>
            <a:chExt cx="2715630" cy="3011164"/>
          </a:xfrm>
        </p:grpSpPr>
        <p:sp>
          <p:nvSpPr>
            <p:cNvPr id="49" name="Rectangle 48"/>
            <p:cNvSpPr/>
            <p:nvPr/>
          </p:nvSpPr>
          <p:spPr>
            <a:xfrm>
              <a:off x="340499" y="3163605"/>
              <a:ext cx="2710928" cy="30111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563105" y="5713708"/>
              <a:ext cx="22885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78603" y="3843580"/>
              <a:ext cx="0" cy="18701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608882" y="5682714"/>
              <a:ext cx="2551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sk-SK" sz="1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6461" y="3404461"/>
              <a:ext cx="4635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g(r)</a:t>
              </a:r>
              <a:endParaRPr lang="sk-SK" sz="1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573437" y="4468678"/>
              <a:ext cx="13948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35797" y="4303363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sk-SK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048719" y="5786034"/>
              <a:ext cx="442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14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sk-SK" sz="1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1307024" y="5558725"/>
              <a:ext cx="0" cy="1601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2089676" y="5550979"/>
              <a:ext cx="0" cy="1601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296691" y="4458346"/>
              <a:ext cx="138451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307023" y="4463512"/>
              <a:ext cx="0" cy="121403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51674" y="3275308"/>
              <a:ext cx="425116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gas</a:t>
              </a:r>
              <a:endParaRPr lang="sk-SK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76519" y="5788981"/>
              <a:ext cx="442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1400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14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sk-SK" sz="1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182229" y="3153182"/>
            <a:ext cx="2715630" cy="3011164"/>
            <a:chOff x="5337218" y="3393813"/>
            <a:chExt cx="2715630" cy="3011164"/>
          </a:xfrm>
        </p:grpSpPr>
        <p:grpSp>
          <p:nvGrpSpPr>
            <p:cNvPr id="64" name="Group 68"/>
            <p:cNvGrpSpPr/>
            <p:nvPr/>
          </p:nvGrpSpPr>
          <p:grpSpPr>
            <a:xfrm>
              <a:off x="5337218" y="3393813"/>
              <a:ext cx="2715630" cy="3011164"/>
              <a:chOff x="3337302" y="3308255"/>
              <a:chExt cx="2715630" cy="3011164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342004" y="3308255"/>
                <a:ext cx="2710928" cy="30111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>
                <a:off x="3564610" y="5858358"/>
                <a:ext cx="22885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3580108" y="3988230"/>
                <a:ext cx="0" cy="1870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5610387" y="5827364"/>
                <a:ext cx="255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sk-SK" sz="1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357966" y="3549111"/>
                <a:ext cx="463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g(r)</a:t>
                </a:r>
                <a:endParaRPr lang="sk-SK" sz="1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3574942" y="4613328"/>
                <a:ext cx="13948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3337302" y="4448013"/>
                <a:ext cx="274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sk-SK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050224" y="5930684"/>
                <a:ext cx="442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400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sk-SK" sz="1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 flipV="1">
                <a:off x="4308529" y="5703375"/>
                <a:ext cx="0" cy="16015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V="1">
                <a:off x="5091181" y="5695629"/>
                <a:ext cx="0" cy="16015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4881739" y="5933359"/>
                <a:ext cx="442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400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sk-SK" sz="1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5" name="Group 80"/>
            <p:cNvGrpSpPr/>
            <p:nvPr/>
          </p:nvGrpSpPr>
          <p:grpSpPr>
            <a:xfrm>
              <a:off x="6312568" y="4157579"/>
              <a:ext cx="1566779" cy="1689768"/>
              <a:chOff x="4154905" y="3903579"/>
              <a:chExt cx="1566779" cy="1689768"/>
            </a:xfrm>
          </p:grpSpPr>
          <p:sp>
            <p:nvSpPr>
              <p:cNvPr id="67" name="Freeform 66"/>
              <p:cNvSpPr/>
              <p:nvPr/>
            </p:nvSpPr>
            <p:spPr>
              <a:xfrm rot="10800000" flipV="1">
                <a:off x="4433499" y="3916814"/>
                <a:ext cx="395175" cy="719354"/>
              </a:xfrm>
              <a:custGeom>
                <a:avLst/>
                <a:gdLst>
                  <a:gd name="connsiteX0" fmla="*/ 0 w 1856232"/>
                  <a:gd name="connsiteY0" fmla="*/ 2493264 h 2493264"/>
                  <a:gd name="connsiteX1" fmla="*/ 749808 w 1856232"/>
                  <a:gd name="connsiteY1" fmla="*/ 2127504 h 2493264"/>
                  <a:gd name="connsiteX2" fmla="*/ 1426464 w 1856232"/>
                  <a:gd name="connsiteY2" fmla="*/ 353568 h 2493264"/>
                  <a:gd name="connsiteX3" fmla="*/ 1856232 w 1856232"/>
                  <a:gd name="connsiteY3" fmla="*/ 6096 h 2493264"/>
                  <a:gd name="connsiteX4" fmla="*/ 1856232 w 1856232"/>
                  <a:gd name="connsiteY4" fmla="*/ 6096 h 2493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232" h="2493264">
                    <a:moveTo>
                      <a:pt x="0" y="2493264"/>
                    </a:moveTo>
                    <a:cubicBezTo>
                      <a:pt x="256032" y="2488692"/>
                      <a:pt x="512064" y="2484120"/>
                      <a:pt x="749808" y="2127504"/>
                    </a:cubicBezTo>
                    <a:cubicBezTo>
                      <a:pt x="987552" y="1770888"/>
                      <a:pt x="1242060" y="707136"/>
                      <a:pt x="1426464" y="353568"/>
                    </a:cubicBezTo>
                    <a:cubicBezTo>
                      <a:pt x="1610868" y="0"/>
                      <a:pt x="1856232" y="6096"/>
                      <a:pt x="1856232" y="6096"/>
                    </a:cubicBezTo>
                    <a:lnTo>
                      <a:pt x="1856232" y="6096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4154905" y="3903579"/>
                <a:ext cx="283411" cy="1689768"/>
              </a:xfrm>
              <a:custGeom>
                <a:avLst/>
                <a:gdLst>
                  <a:gd name="connsiteX0" fmla="*/ 0 w 368969"/>
                  <a:gd name="connsiteY0" fmla="*/ 1712941 h 1712941"/>
                  <a:gd name="connsiteX1" fmla="*/ 32084 w 368969"/>
                  <a:gd name="connsiteY1" fmla="*/ 916183 h 1712941"/>
                  <a:gd name="connsiteX2" fmla="*/ 144379 w 368969"/>
                  <a:gd name="connsiteY2" fmla="*/ 279847 h 1712941"/>
                  <a:gd name="connsiteX3" fmla="*/ 262021 w 368969"/>
                  <a:gd name="connsiteY3" fmla="*/ 44562 h 1712941"/>
                  <a:gd name="connsiteX4" fmla="*/ 368969 w 368969"/>
                  <a:gd name="connsiteY4" fmla="*/ 12478 h 1712941"/>
                  <a:gd name="connsiteX5" fmla="*/ 368969 w 368969"/>
                  <a:gd name="connsiteY5" fmla="*/ 12478 h 1712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8969" h="1712941">
                    <a:moveTo>
                      <a:pt x="0" y="1712941"/>
                    </a:moveTo>
                    <a:cubicBezTo>
                      <a:pt x="4010" y="1433986"/>
                      <a:pt x="8021" y="1155032"/>
                      <a:pt x="32084" y="916183"/>
                    </a:cubicBezTo>
                    <a:cubicBezTo>
                      <a:pt x="56147" y="677334"/>
                      <a:pt x="106056" y="425117"/>
                      <a:pt x="144379" y="279847"/>
                    </a:cubicBezTo>
                    <a:cubicBezTo>
                      <a:pt x="182702" y="134577"/>
                      <a:pt x="224589" y="89124"/>
                      <a:pt x="262021" y="44562"/>
                    </a:cubicBezTo>
                    <a:cubicBezTo>
                      <a:pt x="299453" y="0"/>
                      <a:pt x="368969" y="12478"/>
                      <a:pt x="368969" y="12478"/>
                    </a:cubicBezTo>
                    <a:lnTo>
                      <a:pt x="368969" y="12478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9" name="Freeform 68"/>
              <p:cNvSpPr/>
              <p:nvPr/>
            </p:nvSpPr>
            <p:spPr>
              <a:xfrm rot="10800000">
                <a:off x="4826531" y="4331367"/>
                <a:ext cx="392501" cy="307473"/>
              </a:xfrm>
              <a:custGeom>
                <a:avLst/>
                <a:gdLst>
                  <a:gd name="connsiteX0" fmla="*/ 0 w 1856232"/>
                  <a:gd name="connsiteY0" fmla="*/ 2493264 h 2493264"/>
                  <a:gd name="connsiteX1" fmla="*/ 749808 w 1856232"/>
                  <a:gd name="connsiteY1" fmla="*/ 2127504 h 2493264"/>
                  <a:gd name="connsiteX2" fmla="*/ 1426464 w 1856232"/>
                  <a:gd name="connsiteY2" fmla="*/ 353568 h 2493264"/>
                  <a:gd name="connsiteX3" fmla="*/ 1856232 w 1856232"/>
                  <a:gd name="connsiteY3" fmla="*/ 6096 h 2493264"/>
                  <a:gd name="connsiteX4" fmla="*/ 1856232 w 1856232"/>
                  <a:gd name="connsiteY4" fmla="*/ 6096 h 2493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232" h="2493264">
                    <a:moveTo>
                      <a:pt x="0" y="2493264"/>
                    </a:moveTo>
                    <a:cubicBezTo>
                      <a:pt x="256032" y="2488692"/>
                      <a:pt x="512064" y="2484120"/>
                      <a:pt x="749808" y="2127504"/>
                    </a:cubicBezTo>
                    <a:cubicBezTo>
                      <a:pt x="987552" y="1770888"/>
                      <a:pt x="1242060" y="707136"/>
                      <a:pt x="1426464" y="353568"/>
                    </a:cubicBezTo>
                    <a:cubicBezTo>
                      <a:pt x="1610868" y="0"/>
                      <a:pt x="1856232" y="6096"/>
                      <a:pt x="1856232" y="6096"/>
                    </a:cubicBezTo>
                    <a:lnTo>
                      <a:pt x="1856232" y="6096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Freeform 69"/>
              <p:cNvSpPr/>
              <p:nvPr/>
            </p:nvSpPr>
            <p:spPr>
              <a:xfrm rot="10800000" flipV="1">
                <a:off x="5211538" y="4331369"/>
                <a:ext cx="510146" cy="112294"/>
              </a:xfrm>
              <a:custGeom>
                <a:avLst/>
                <a:gdLst>
                  <a:gd name="connsiteX0" fmla="*/ 0 w 1856232"/>
                  <a:gd name="connsiteY0" fmla="*/ 2493264 h 2493264"/>
                  <a:gd name="connsiteX1" fmla="*/ 749808 w 1856232"/>
                  <a:gd name="connsiteY1" fmla="*/ 2127504 h 2493264"/>
                  <a:gd name="connsiteX2" fmla="*/ 1426464 w 1856232"/>
                  <a:gd name="connsiteY2" fmla="*/ 353568 h 2493264"/>
                  <a:gd name="connsiteX3" fmla="*/ 1856232 w 1856232"/>
                  <a:gd name="connsiteY3" fmla="*/ 6096 h 2493264"/>
                  <a:gd name="connsiteX4" fmla="*/ 1856232 w 1856232"/>
                  <a:gd name="connsiteY4" fmla="*/ 6096 h 2493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232" h="2493264">
                    <a:moveTo>
                      <a:pt x="0" y="2493264"/>
                    </a:moveTo>
                    <a:cubicBezTo>
                      <a:pt x="256032" y="2488692"/>
                      <a:pt x="512064" y="2484120"/>
                      <a:pt x="749808" y="2127504"/>
                    </a:cubicBezTo>
                    <a:cubicBezTo>
                      <a:pt x="987552" y="1770888"/>
                      <a:pt x="1242060" y="707136"/>
                      <a:pt x="1426464" y="353568"/>
                    </a:cubicBezTo>
                    <a:cubicBezTo>
                      <a:pt x="1610868" y="0"/>
                      <a:pt x="1856232" y="6096"/>
                      <a:pt x="1856232" y="6096"/>
                    </a:cubicBezTo>
                    <a:lnTo>
                      <a:pt x="1856232" y="6096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6109232" y="3499898"/>
              <a:ext cx="1013419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liquid/glass</a:t>
              </a:r>
              <a:endParaRPr lang="sk-SK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055772" y="3166560"/>
            <a:ext cx="2710928" cy="3011164"/>
            <a:chOff x="5724258" y="3321623"/>
            <a:chExt cx="2710928" cy="3011164"/>
          </a:xfrm>
        </p:grpSpPr>
        <p:grpSp>
          <p:nvGrpSpPr>
            <p:cNvPr id="83" name="Group 35"/>
            <p:cNvGrpSpPr/>
            <p:nvPr/>
          </p:nvGrpSpPr>
          <p:grpSpPr>
            <a:xfrm>
              <a:off x="5724258" y="3321623"/>
              <a:ext cx="2710928" cy="3011164"/>
              <a:chOff x="3342004" y="3308255"/>
              <a:chExt cx="2710928" cy="301116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342004" y="3308255"/>
                <a:ext cx="2710928" cy="30111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3564610" y="5858358"/>
                <a:ext cx="22885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3580108" y="3988230"/>
                <a:ext cx="0" cy="18701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95"/>
              <p:cNvSpPr txBox="1"/>
              <p:nvPr/>
            </p:nvSpPr>
            <p:spPr>
              <a:xfrm>
                <a:off x="5610387" y="5827364"/>
                <a:ext cx="255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sk-SK" sz="1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357966" y="3549111"/>
                <a:ext cx="463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g(r)</a:t>
                </a:r>
                <a:endParaRPr lang="sk-SK" sz="1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050224" y="5930684"/>
                <a:ext cx="442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400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sk-SK" sz="1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 flipV="1">
                <a:off x="4308529" y="5703375"/>
                <a:ext cx="0" cy="16015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5091181" y="5695629"/>
                <a:ext cx="0" cy="16015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4881739" y="5933359"/>
                <a:ext cx="442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1400" i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400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sk-SK" sz="14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84" name="Straight Connector 83"/>
            <p:cNvCxnSpPr/>
            <p:nvPr/>
          </p:nvCxnSpPr>
          <p:spPr>
            <a:xfrm>
              <a:off x="6689559" y="5235073"/>
              <a:ext cx="0" cy="62564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472949" y="5237748"/>
              <a:ext cx="0" cy="62564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980991" y="4689642"/>
              <a:ext cx="0" cy="117909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7218949" y="5005137"/>
              <a:ext cx="0" cy="8502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542099" y="4877253"/>
              <a:ext cx="27443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sk-SK" sz="1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357573" y="4906663"/>
              <a:ext cx="27443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sk-SK" sz="1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801446" y="4323801"/>
              <a:ext cx="36420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sk-SK" sz="1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100899" y="4612558"/>
              <a:ext cx="27443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sk-SK" sz="1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411495" y="3422315"/>
              <a:ext cx="160653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primitive cubic</a:t>
              </a:r>
            </a:p>
            <a:p>
              <a:pPr algn="ctr"/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monoatomic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 crystal</a:t>
              </a:r>
              <a:endParaRPr lang="sk-SK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433313" y="4364966"/>
            <a:ext cx="2225615" cy="1092563"/>
            <a:chOff x="3433313" y="4364966"/>
            <a:chExt cx="2225615" cy="1092563"/>
          </a:xfrm>
        </p:grpSpPr>
        <p:sp>
          <p:nvSpPr>
            <p:cNvPr id="102" name="TextBox 101"/>
            <p:cNvSpPr txBox="1"/>
            <p:nvPr/>
          </p:nvSpPr>
          <p:spPr>
            <a:xfrm>
              <a:off x="4566516" y="4934309"/>
              <a:ext cx="9621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correlation</a:t>
              </a:r>
            </a:p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distance</a:t>
              </a:r>
              <a:endParaRPr lang="sk-SK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>
              <a:off x="3433313" y="4856672"/>
              <a:ext cx="220836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658928" y="4364966"/>
              <a:ext cx="0" cy="63835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49041" y="1949569"/>
            <a:ext cx="1295400" cy="31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2170933" y="376850"/>
            <a:ext cx="4798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Hard sphere model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– model tvrdých gúľ</a:t>
            </a:r>
            <a:endParaRPr lang="sk-SK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040851" y="1233775"/>
            <a:ext cx="7052553" cy="1827923"/>
            <a:chOff x="1040851" y="1233775"/>
            <a:chExt cx="7052553" cy="1827923"/>
          </a:xfrm>
        </p:grpSpPr>
        <p:sp>
          <p:nvSpPr>
            <p:cNvPr id="5" name="Rectangle 4"/>
            <p:cNvSpPr/>
            <p:nvPr/>
          </p:nvSpPr>
          <p:spPr>
            <a:xfrm>
              <a:off x="1040851" y="1233775"/>
              <a:ext cx="7052553" cy="182792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7095" y="1423359"/>
              <a:ext cx="35958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average number of nearest neighbors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5283" y="1811547"/>
            <a:ext cx="2838450" cy="1104900"/>
          </a:xfrm>
          <a:prstGeom prst="rect">
            <a:avLst/>
          </a:prstGeom>
          <a:noFill/>
        </p:spPr>
      </p:pic>
      <p:grpSp>
        <p:nvGrpSpPr>
          <p:cNvPr id="29" name="Group 28"/>
          <p:cNvGrpSpPr/>
          <p:nvPr/>
        </p:nvGrpSpPr>
        <p:grpSpPr>
          <a:xfrm>
            <a:off x="5942684" y="1319838"/>
            <a:ext cx="1665816" cy="2337764"/>
            <a:chOff x="4993778" y="3795620"/>
            <a:chExt cx="1665816" cy="2337764"/>
          </a:xfrm>
        </p:grpSpPr>
        <p:grpSp>
          <p:nvGrpSpPr>
            <p:cNvPr id="9" name="Group 8"/>
            <p:cNvGrpSpPr/>
            <p:nvPr/>
          </p:nvGrpSpPr>
          <p:grpSpPr>
            <a:xfrm>
              <a:off x="4993778" y="3795620"/>
              <a:ext cx="1665816" cy="1673525"/>
              <a:chOff x="5337218" y="3393813"/>
              <a:chExt cx="2715630" cy="3011164"/>
            </a:xfrm>
          </p:grpSpPr>
          <p:grpSp>
            <p:nvGrpSpPr>
              <p:cNvPr id="10" name="Group 68"/>
              <p:cNvGrpSpPr/>
              <p:nvPr/>
            </p:nvGrpSpPr>
            <p:grpSpPr>
              <a:xfrm>
                <a:off x="5337218" y="3393813"/>
                <a:ext cx="2715630" cy="3011164"/>
                <a:chOff x="3337302" y="3308255"/>
                <a:chExt cx="2715630" cy="3011164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3342004" y="3308255"/>
                  <a:ext cx="2710928" cy="30111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3564610" y="5858358"/>
                  <a:ext cx="228858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3580108" y="3988230"/>
                  <a:ext cx="0" cy="187012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5610387" y="5827364"/>
                  <a:ext cx="25519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i="1" dirty="0" smtClean="0"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endParaRPr lang="sk-SK" sz="14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357967" y="3445935"/>
                  <a:ext cx="463588" cy="307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i="1" dirty="0" smtClean="0">
                      <a:latin typeface="Times New Roman" pitchFamily="18" charset="0"/>
                      <a:cs typeface="Times New Roman" pitchFamily="18" charset="0"/>
                    </a:rPr>
                    <a:t>g(r)</a:t>
                  </a:r>
                  <a:endParaRPr lang="sk-SK" sz="14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574942" y="4613328"/>
                  <a:ext cx="13948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3337302" y="4448013"/>
                  <a:ext cx="301150" cy="5537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sk-SK" sz="1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4308529" y="5703375"/>
                  <a:ext cx="0" cy="16015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5091181" y="5695629"/>
                  <a:ext cx="0" cy="16015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80"/>
              <p:cNvGrpSpPr/>
              <p:nvPr/>
            </p:nvGrpSpPr>
            <p:grpSpPr>
              <a:xfrm>
                <a:off x="6312568" y="4157579"/>
                <a:ext cx="1566779" cy="1689768"/>
                <a:chOff x="4154905" y="3903579"/>
                <a:chExt cx="1566779" cy="1689768"/>
              </a:xfrm>
            </p:grpSpPr>
            <p:sp>
              <p:nvSpPr>
                <p:cNvPr id="13" name="Freeform 12"/>
                <p:cNvSpPr/>
                <p:nvPr/>
              </p:nvSpPr>
              <p:spPr>
                <a:xfrm rot="10800000" flipV="1">
                  <a:off x="4433499" y="3916814"/>
                  <a:ext cx="395175" cy="719354"/>
                </a:xfrm>
                <a:custGeom>
                  <a:avLst/>
                  <a:gdLst>
                    <a:gd name="connsiteX0" fmla="*/ 0 w 1856232"/>
                    <a:gd name="connsiteY0" fmla="*/ 2493264 h 2493264"/>
                    <a:gd name="connsiteX1" fmla="*/ 749808 w 1856232"/>
                    <a:gd name="connsiteY1" fmla="*/ 2127504 h 2493264"/>
                    <a:gd name="connsiteX2" fmla="*/ 1426464 w 1856232"/>
                    <a:gd name="connsiteY2" fmla="*/ 353568 h 2493264"/>
                    <a:gd name="connsiteX3" fmla="*/ 1856232 w 1856232"/>
                    <a:gd name="connsiteY3" fmla="*/ 6096 h 2493264"/>
                    <a:gd name="connsiteX4" fmla="*/ 1856232 w 1856232"/>
                    <a:gd name="connsiteY4" fmla="*/ 6096 h 2493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56232" h="2493264">
                      <a:moveTo>
                        <a:pt x="0" y="2493264"/>
                      </a:moveTo>
                      <a:cubicBezTo>
                        <a:pt x="256032" y="2488692"/>
                        <a:pt x="512064" y="2484120"/>
                        <a:pt x="749808" y="2127504"/>
                      </a:cubicBezTo>
                      <a:cubicBezTo>
                        <a:pt x="987552" y="1770888"/>
                        <a:pt x="1242060" y="707136"/>
                        <a:pt x="1426464" y="353568"/>
                      </a:cubicBezTo>
                      <a:cubicBezTo>
                        <a:pt x="1610868" y="0"/>
                        <a:pt x="1856232" y="6096"/>
                        <a:pt x="1856232" y="6096"/>
                      </a:cubicBezTo>
                      <a:lnTo>
                        <a:pt x="1856232" y="6096"/>
                      </a:lnTo>
                    </a:path>
                  </a:pathLst>
                </a:cu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4154905" y="3903579"/>
                  <a:ext cx="283411" cy="1689768"/>
                </a:xfrm>
                <a:custGeom>
                  <a:avLst/>
                  <a:gdLst>
                    <a:gd name="connsiteX0" fmla="*/ 0 w 368969"/>
                    <a:gd name="connsiteY0" fmla="*/ 1712941 h 1712941"/>
                    <a:gd name="connsiteX1" fmla="*/ 32084 w 368969"/>
                    <a:gd name="connsiteY1" fmla="*/ 916183 h 1712941"/>
                    <a:gd name="connsiteX2" fmla="*/ 144379 w 368969"/>
                    <a:gd name="connsiteY2" fmla="*/ 279847 h 1712941"/>
                    <a:gd name="connsiteX3" fmla="*/ 262021 w 368969"/>
                    <a:gd name="connsiteY3" fmla="*/ 44562 h 1712941"/>
                    <a:gd name="connsiteX4" fmla="*/ 368969 w 368969"/>
                    <a:gd name="connsiteY4" fmla="*/ 12478 h 1712941"/>
                    <a:gd name="connsiteX5" fmla="*/ 368969 w 368969"/>
                    <a:gd name="connsiteY5" fmla="*/ 12478 h 17129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68969" h="1712941">
                      <a:moveTo>
                        <a:pt x="0" y="1712941"/>
                      </a:moveTo>
                      <a:cubicBezTo>
                        <a:pt x="4010" y="1433986"/>
                        <a:pt x="8021" y="1155032"/>
                        <a:pt x="32084" y="916183"/>
                      </a:cubicBezTo>
                      <a:cubicBezTo>
                        <a:pt x="56147" y="677334"/>
                        <a:pt x="106056" y="425117"/>
                        <a:pt x="144379" y="279847"/>
                      </a:cubicBezTo>
                      <a:cubicBezTo>
                        <a:pt x="182702" y="134577"/>
                        <a:pt x="224589" y="89124"/>
                        <a:pt x="262021" y="44562"/>
                      </a:cubicBezTo>
                      <a:cubicBezTo>
                        <a:pt x="299453" y="0"/>
                        <a:pt x="368969" y="12478"/>
                        <a:pt x="368969" y="12478"/>
                      </a:cubicBezTo>
                      <a:lnTo>
                        <a:pt x="368969" y="12478"/>
                      </a:lnTo>
                    </a:path>
                  </a:pathLst>
                </a:cu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 rot="10800000">
                  <a:off x="4826531" y="4331367"/>
                  <a:ext cx="392501" cy="307473"/>
                </a:xfrm>
                <a:custGeom>
                  <a:avLst/>
                  <a:gdLst>
                    <a:gd name="connsiteX0" fmla="*/ 0 w 1856232"/>
                    <a:gd name="connsiteY0" fmla="*/ 2493264 h 2493264"/>
                    <a:gd name="connsiteX1" fmla="*/ 749808 w 1856232"/>
                    <a:gd name="connsiteY1" fmla="*/ 2127504 h 2493264"/>
                    <a:gd name="connsiteX2" fmla="*/ 1426464 w 1856232"/>
                    <a:gd name="connsiteY2" fmla="*/ 353568 h 2493264"/>
                    <a:gd name="connsiteX3" fmla="*/ 1856232 w 1856232"/>
                    <a:gd name="connsiteY3" fmla="*/ 6096 h 2493264"/>
                    <a:gd name="connsiteX4" fmla="*/ 1856232 w 1856232"/>
                    <a:gd name="connsiteY4" fmla="*/ 6096 h 2493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56232" h="2493264">
                      <a:moveTo>
                        <a:pt x="0" y="2493264"/>
                      </a:moveTo>
                      <a:cubicBezTo>
                        <a:pt x="256032" y="2488692"/>
                        <a:pt x="512064" y="2484120"/>
                        <a:pt x="749808" y="2127504"/>
                      </a:cubicBezTo>
                      <a:cubicBezTo>
                        <a:pt x="987552" y="1770888"/>
                        <a:pt x="1242060" y="707136"/>
                        <a:pt x="1426464" y="353568"/>
                      </a:cubicBezTo>
                      <a:cubicBezTo>
                        <a:pt x="1610868" y="0"/>
                        <a:pt x="1856232" y="6096"/>
                        <a:pt x="1856232" y="6096"/>
                      </a:cubicBezTo>
                      <a:lnTo>
                        <a:pt x="1856232" y="6096"/>
                      </a:lnTo>
                    </a:path>
                  </a:pathLst>
                </a:cu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 rot="10800000" flipV="1">
                  <a:off x="5211538" y="4331369"/>
                  <a:ext cx="510146" cy="112294"/>
                </a:xfrm>
                <a:custGeom>
                  <a:avLst/>
                  <a:gdLst>
                    <a:gd name="connsiteX0" fmla="*/ 0 w 1856232"/>
                    <a:gd name="connsiteY0" fmla="*/ 2493264 h 2493264"/>
                    <a:gd name="connsiteX1" fmla="*/ 749808 w 1856232"/>
                    <a:gd name="connsiteY1" fmla="*/ 2127504 h 2493264"/>
                    <a:gd name="connsiteX2" fmla="*/ 1426464 w 1856232"/>
                    <a:gd name="connsiteY2" fmla="*/ 353568 h 2493264"/>
                    <a:gd name="connsiteX3" fmla="*/ 1856232 w 1856232"/>
                    <a:gd name="connsiteY3" fmla="*/ 6096 h 2493264"/>
                    <a:gd name="connsiteX4" fmla="*/ 1856232 w 1856232"/>
                    <a:gd name="connsiteY4" fmla="*/ 6096 h 2493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56232" h="2493264">
                      <a:moveTo>
                        <a:pt x="0" y="2493264"/>
                      </a:moveTo>
                      <a:cubicBezTo>
                        <a:pt x="256032" y="2488692"/>
                        <a:pt x="512064" y="2484120"/>
                        <a:pt x="749808" y="2127504"/>
                      </a:cubicBezTo>
                      <a:cubicBezTo>
                        <a:pt x="987552" y="1770888"/>
                        <a:pt x="1242060" y="707136"/>
                        <a:pt x="1426464" y="353568"/>
                      </a:cubicBezTo>
                      <a:cubicBezTo>
                        <a:pt x="1610868" y="0"/>
                        <a:pt x="1856232" y="6096"/>
                        <a:pt x="1856232" y="6096"/>
                      </a:cubicBezTo>
                      <a:lnTo>
                        <a:pt x="1856232" y="6096"/>
                      </a:lnTo>
                    </a:path>
                  </a:pathLst>
                </a:cu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sp>
          <p:nvSpPr>
            <p:cNvPr id="28" name="Chord 27"/>
            <p:cNvSpPr/>
            <p:nvPr/>
          </p:nvSpPr>
          <p:spPr>
            <a:xfrm rot="5400000">
              <a:off x="4809227" y="5042143"/>
              <a:ext cx="1889184" cy="293298"/>
            </a:xfrm>
            <a:prstGeom prst="chord">
              <a:avLst>
                <a:gd name="adj1" fmla="val 5366197"/>
                <a:gd name="adj2" fmla="val 16128402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2309" y="3438711"/>
            <a:ext cx="8116125" cy="2777263"/>
            <a:chOff x="512309" y="3438711"/>
            <a:chExt cx="8116125" cy="2777263"/>
          </a:xfrm>
        </p:grpSpPr>
        <p:sp>
          <p:nvSpPr>
            <p:cNvPr id="30" name="Rectangle 29"/>
            <p:cNvSpPr/>
            <p:nvPr/>
          </p:nvSpPr>
          <p:spPr>
            <a:xfrm>
              <a:off x="512309" y="3438711"/>
              <a:ext cx="8116125" cy="27772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33080" y="3511682"/>
              <a:ext cx="5095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Bernal – 1959 – Random close-packed sphere model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7439" y="4406628"/>
            <a:ext cx="1095375" cy="3048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1104326" y="5043950"/>
            <a:ext cx="2885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packing fraction	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~ 0.64</a:t>
            </a:r>
            <a:endParaRPr lang="sk-SK" dirty="0"/>
          </a:p>
        </p:txBody>
      </p:sp>
      <p:sp>
        <p:nvSpPr>
          <p:cNvPr id="36" name="TextBox 35"/>
          <p:cNvSpPr txBox="1"/>
          <p:nvPr/>
        </p:nvSpPr>
        <p:spPr>
          <a:xfrm>
            <a:off x="5866852" y="4095344"/>
            <a:ext cx="158504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fcc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12</a:t>
            </a:r>
          </a:p>
          <a:p>
            <a:endParaRPr lang="en-US" dirty="0" smtClean="0"/>
          </a:p>
          <a:p>
            <a:pPr algn="ctr"/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0.7405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317815" y="274638"/>
            <a:ext cx="6499411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59977" y="1115920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524002" y="340656"/>
            <a:ext cx="606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Random walk models – </a:t>
            </a:r>
            <a:r>
              <a:rPr lang="en-US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modely</a:t>
            </a:r>
            <a:r>
              <a:rPr lang="en-US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sk-SK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áhodnej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prechádzky</a:t>
            </a:r>
            <a:endParaRPr lang="sk-SK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512309" y="1224357"/>
            <a:ext cx="8116125" cy="2020868"/>
            <a:chOff x="512309" y="1224357"/>
            <a:chExt cx="8116125" cy="2020868"/>
          </a:xfrm>
        </p:grpSpPr>
        <p:sp>
          <p:nvSpPr>
            <p:cNvPr id="5" name="Rectangle 4"/>
            <p:cNvSpPr/>
            <p:nvPr/>
          </p:nvSpPr>
          <p:spPr>
            <a:xfrm>
              <a:off x="512309" y="1224357"/>
              <a:ext cx="8116125" cy="20208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3379" y="1344704"/>
              <a:ext cx="3829895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applications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shapes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flexible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polymer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molecules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Brownian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motion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diffusion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29199" y="1326772"/>
            <a:ext cx="3265638" cy="17045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1, 2, 3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dimensions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step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length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lattice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direction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115616" y="3356992"/>
            <a:ext cx="2710928" cy="3011164"/>
            <a:chOff x="1115616" y="3356992"/>
            <a:chExt cx="2710928" cy="3011164"/>
          </a:xfrm>
        </p:grpSpPr>
        <p:sp>
          <p:nvSpPr>
            <p:cNvPr id="9" name="Rectangle 8"/>
            <p:cNvSpPr/>
            <p:nvPr/>
          </p:nvSpPr>
          <p:spPr>
            <a:xfrm>
              <a:off x="1115616" y="3356992"/>
              <a:ext cx="2710928" cy="30111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grpSp>
          <p:nvGrpSpPr>
            <p:cNvPr id="10" name="Group 78"/>
            <p:cNvGrpSpPr/>
            <p:nvPr/>
          </p:nvGrpSpPr>
          <p:grpSpPr>
            <a:xfrm>
              <a:off x="1403648" y="3717032"/>
              <a:ext cx="2160240" cy="2160240"/>
              <a:chOff x="971600" y="1988840"/>
              <a:chExt cx="2160240" cy="216024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187624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403648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619672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835696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051720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267744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483768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699792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915816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>
                <a:off x="2051720" y="1124744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>
                <a:off x="2051720" y="1340768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>
                <a:off x="2051720" y="1556793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>
                <a:off x="2051720" y="1772816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>
                <a:off x="2051720" y="1988840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>
                <a:off x="2051720" y="2204864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6200000">
                <a:off x="2051720" y="2420888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>
                <a:off x="2051720" y="2636912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>
                <a:off x="2051720" y="2852935"/>
                <a:ext cx="0" cy="2160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Oval 10"/>
          <p:cNvSpPr/>
          <p:nvPr/>
        </p:nvSpPr>
        <p:spPr>
          <a:xfrm>
            <a:off x="1979712" y="515719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2" name="Group 127"/>
          <p:cNvGrpSpPr/>
          <p:nvPr/>
        </p:nvGrpSpPr>
        <p:grpSpPr>
          <a:xfrm>
            <a:off x="1835696" y="4365104"/>
            <a:ext cx="1296144" cy="864096"/>
            <a:chOff x="1691680" y="2492896"/>
            <a:chExt cx="1296144" cy="86409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771800" y="2708920"/>
              <a:ext cx="2160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26"/>
            <p:cNvGrpSpPr/>
            <p:nvPr/>
          </p:nvGrpSpPr>
          <p:grpSpPr>
            <a:xfrm>
              <a:off x="1691680" y="2492896"/>
              <a:ext cx="1296144" cy="864096"/>
              <a:chOff x="1691680" y="2492896"/>
              <a:chExt cx="1296144" cy="864096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1907704" y="3140968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2123728" y="2924944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1691680" y="2708920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907704" y="3140968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907704" y="2924944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691680" y="2924944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691680" y="2708920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907704" y="2492896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123728" y="2708920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1907704" y="2492896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2123728" y="2492896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2339752" y="2708920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2339752" y="2924944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339752" y="3140968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339752" y="3356992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339752" y="3140968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123728" y="3140968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123728" y="2924944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2555776" y="3140968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339752" y="2924944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555776" y="2924944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2771800" y="2708920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2771800" y="2492896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2987824" y="2492896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771800" y="2492896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555776" y="2708920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339752" y="2492896"/>
                <a:ext cx="2160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2555776" y="2492896"/>
                <a:ext cx="0" cy="21602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5364088" y="3356992"/>
            <a:ext cx="2710928" cy="3011164"/>
            <a:chOff x="5364088" y="3356992"/>
            <a:chExt cx="2710928" cy="3011164"/>
          </a:xfrm>
          <a:solidFill>
            <a:schemeClr val="bg1"/>
          </a:solidFill>
        </p:grpSpPr>
        <p:sp>
          <p:nvSpPr>
            <p:cNvPr id="63" name="Rectangle 62"/>
            <p:cNvSpPr/>
            <p:nvPr/>
          </p:nvSpPr>
          <p:spPr>
            <a:xfrm>
              <a:off x="5364088" y="3356992"/>
              <a:ext cx="2710928" cy="3011164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5940152" y="537321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962810" y="4118642"/>
            <a:ext cx="1805748" cy="1552175"/>
            <a:chOff x="5962810" y="4118642"/>
            <a:chExt cx="1805748" cy="1552175"/>
          </a:xfrm>
        </p:grpSpPr>
        <p:sp>
          <p:nvSpPr>
            <p:cNvPr id="64" name="Freeform 63"/>
            <p:cNvSpPr/>
            <p:nvPr/>
          </p:nvSpPr>
          <p:spPr>
            <a:xfrm>
              <a:off x="5962810" y="4118642"/>
              <a:ext cx="1805748" cy="1552175"/>
            </a:xfrm>
            <a:custGeom>
              <a:avLst/>
              <a:gdLst>
                <a:gd name="connsiteX0" fmla="*/ 46104 w 1805748"/>
                <a:gd name="connsiteY0" fmla="*/ 1352390 h 1552175"/>
                <a:gd name="connsiteX1" fmla="*/ 430306 w 1805748"/>
                <a:gd name="connsiteY1" fmla="*/ 929768 h 1552175"/>
                <a:gd name="connsiteX2" fmla="*/ 0 w 1805748"/>
                <a:gd name="connsiteY2" fmla="*/ 676195 h 1552175"/>
                <a:gd name="connsiteX3" fmla="*/ 714615 w 1805748"/>
                <a:gd name="connsiteY3" fmla="*/ 676195 h 1552175"/>
                <a:gd name="connsiteX4" fmla="*/ 468726 w 1805748"/>
                <a:gd name="connsiteY4" fmla="*/ 391886 h 1552175"/>
                <a:gd name="connsiteX5" fmla="*/ 837560 w 1805748"/>
                <a:gd name="connsiteY5" fmla="*/ 291993 h 1552175"/>
                <a:gd name="connsiteX6" fmla="*/ 299677 w 1805748"/>
                <a:gd name="connsiteY6" fmla="*/ 138313 h 1552175"/>
                <a:gd name="connsiteX7" fmla="*/ 199785 w 1805748"/>
                <a:gd name="connsiteY7" fmla="*/ 491778 h 1552175"/>
                <a:gd name="connsiteX8" fmla="*/ 614723 w 1805748"/>
                <a:gd name="connsiteY8" fmla="*/ 975872 h 1552175"/>
                <a:gd name="connsiteX9" fmla="*/ 1121869 w 1805748"/>
                <a:gd name="connsiteY9" fmla="*/ 453358 h 1552175"/>
                <a:gd name="connsiteX10" fmla="*/ 706931 w 1805748"/>
                <a:gd name="connsiteY10" fmla="*/ 0 h 1552175"/>
                <a:gd name="connsiteX11" fmla="*/ 1398494 w 1805748"/>
                <a:gd name="connsiteY11" fmla="*/ 23052 h 1552175"/>
                <a:gd name="connsiteX12" fmla="*/ 922084 w 1805748"/>
                <a:gd name="connsiteY12" fmla="*/ 376518 h 1552175"/>
                <a:gd name="connsiteX13" fmla="*/ 1252498 w 1805748"/>
                <a:gd name="connsiteY13" fmla="*/ 1106501 h 1552175"/>
                <a:gd name="connsiteX14" fmla="*/ 330414 w 1805748"/>
                <a:gd name="connsiteY14" fmla="*/ 1552175 h 1552175"/>
                <a:gd name="connsiteX15" fmla="*/ 468726 w 1805748"/>
                <a:gd name="connsiteY15" fmla="*/ 1260182 h 1552175"/>
                <a:gd name="connsiteX16" fmla="*/ 1252498 w 1805748"/>
                <a:gd name="connsiteY16" fmla="*/ 1390810 h 1552175"/>
                <a:gd name="connsiteX17" fmla="*/ 983556 w 1805748"/>
                <a:gd name="connsiteY17" fmla="*/ 991240 h 1552175"/>
                <a:gd name="connsiteX18" fmla="*/ 1805748 w 1805748"/>
                <a:gd name="connsiteY18" fmla="*/ 683879 h 1552175"/>
                <a:gd name="connsiteX19" fmla="*/ 814508 w 1805748"/>
                <a:gd name="connsiteY19" fmla="*/ 507146 h 1552175"/>
                <a:gd name="connsiteX20" fmla="*/ 845244 w 1805748"/>
                <a:gd name="connsiteY20" fmla="*/ 499462 h 155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05748" h="1552175">
                  <a:moveTo>
                    <a:pt x="46104" y="1352390"/>
                  </a:moveTo>
                  <a:lnTo>
                    <a:pt x="430306" y="929768"/>
                  </a:lnTo>
                  <a:lnTo>
                    <a:pt x="0" y="676195"/>
                  </a:lnTo>
                  <a:lnTo>
                    <a:pt x="714615" y="676195"/>
                  </a:lnTo>
                  <a:lnTo>
                    <a:pt x="468726" y="391886"/>
                  </a:lnTo>
                  <a:lnTo>
                    <a:pt x="837560" y="291993"/>
                  </a:lnTo>
                  <a:lnTo>
                    <a:pt x="299677" y="138313"/>
                  </a:lnTo>
                  <a:lnTo>
                    <a:pt x="199785" y="491778"/>
                  </a:lnTo>
                  <a:lnTo>
                    <a:pt x="614723" y="975872"/>
                  </a:lnTo>
                  <a:lnTo>
                    <a:pt x="1121869" y="453358"/>
                  </a:lnTo>
                  <a:lnTo>
                    <a:pt x="706931" y="0"/>
                  </a:lnTo>
                  <a:lnTo>
                    <a:pt x="1398494" y="23052"/>
                  </a:lnTo>
                  <a:lnTo>
                    <a:pt x="922084" y="376518"/>
                  </a:lnTo>
                  <a:lnTo>
                    <a:pt x="1252498" y="1106501"/>
                  </a:lnTo>
                  <a:lnTo>
                    <a:pt x="330414" y="1552175"/>
                  </a:lnTo>
                  <a:lnTo>
                    <a:pt x="468726" y="1260182"/>
                  </a:lnTo>
                  <a:lnTo>
                    <a:pt x="1252498" y="1390810"/>
                  </a:lnTo>
                  <a:lnTo>
                    <a:pt x="983556" y="991240"/>
                  </a:lnTo>
                  <a:lnTo>
                    <a:pt x="1805748" y="683879"/>
                  </a:lnTo>
                  <a:lnTo>
                    <a:pt x="814508" y="507146"/>
                  </a:lnTo>
                  <a:lnTo>
                    <a:pt x="845244" y="499462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8" name="Straight Arrow Connector 67"/>
            <p:cNvCxnSpPr>
              <a:stCxn id="64" idx="20"/>
            </p:cNvCxnSpPr>
            <p:nvPr/>
          </p:nvCxnSpPr>
          <p:spPr>
            <a:xfrm flipV="1">
              <a:off x="6808054" y="4437112"/>
              <a:ext cx="500250" cy="18099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3195 L 0.02396 -0.03195 L 0.02396 -0.06181 L 0.00104 -0.06181 L -0.02361 -0.06181 L -0.02361 -0.09329 L 0.00104 -0.09329 L 0.00104 -0.12593 L 0.02378 -0.12593 L 0.02378 -0.09584 L 0.04774 -0.09584 L 0.04774 -0.06181 L 0.04774 -0.03079 L 0.04774 0 L 0.07066 0 L 0.07066 -0.0301 L 0.0467 -0.0301 L 0.025 -0.0301 L 0.025 -0.06204 L 0.04792 -0.06204 L 0.0717 -0.06204 L 0.09462 -0.06204 L 0.09462 -0.09375 L 0.09462 -0.12524 L 0.11753 -0.12524 L 0.11753 -0.09514 L 0.09583 -0.09514 L 0.07135 -0.09514 L 0.07135 -0.12639 L 0.04792 -0.12639 " pathEditMode="relative" ptsTypes="AAAAAAAAAAAAAAAAAAAAAAAAAAAAAAA">
                                      <p:cBhvr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/>
        </p:nvSpPr>
        <p:spPr>
          <a:xfrm>
            <a:off x="1317815" y="274638"/>
            <a:ext cx="6499411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524002" y="340656"/>
            <a:ext cx="606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Random walk models – </a:t>
            </a:r>
            <a:r>
              <a:rPr lang="en-US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modely</a:t>
            </a:r>
            <a:r>
              <a:rPr lang="en-US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sk-SK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áhodnej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prechádzky</a:t>
            </a:r>
            <a:endParaRPr lang="sk-SK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12309" y="1224356"/>
            <a:ext cx="8116125" cy="2636692"/>
            <a:chOff x="512309" y="1224356"/>
            <a:chExt cx="8116125" cy="2636692"/>
          </a:xfrm>
        </p:grpSpPr>
        <p:sp>
          <p:nvSpPr>
            <p:cNvPr id="6" name="Rectangle 5"/>
            <p:cNvSpPr/>
            <p:nvPr/>
          </p:nvSpPr>
          <p:spPr>
            <a:xfrm>
              <a:off x="512309" y="1224356"/>
              <a:ext cx="8116125" cy="26366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7584" y="1412776"/>
              <a:ext cx="200567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step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length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</a:p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number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steps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</a:p>
            <a:p>
              <a:endParaRPr lang="sk-SK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859443"/>
            <a:ext cx="1866900" cy="790575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55" name="Group 54"/>
          <p:cNvGrpSpPr/>
          <p:nvPr/>
        </p:nvGrpSpPr>
        <p:grpSpPr>
          <a:xfrm>
            <a:off x="827584" y="2276872"/>
            <a:ext cx="3073686" cy="873665"/>
            <a:chOff x="827584" y="2276872"/>
            <a:chExt cx="3073686" cy="873665"/>
          </a:xfrm>
        </p:grpSpPr>
        <p:grpSp>
          <p:nvGrpSpPr>
            <p:cNvPr id="13" name="Group 12"/>
            <p:cNvGrpSpPr/>
            <p:nvPr/>
          </p:nvGrpSpPr>
          <p:grpSpPr>
            <a:xfrm>
              <a:off x="2987824" y="2276872"/>
              <a:ext cx="913446" cy="873665"/>
              <a:chOff x="5962810" y="4797152"/>
              <a:chExt cx="913446" cy="87366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5962810" y="4797152"/>
                <a:ext cx="913446" cy="873665"/>
                <a:chOff x="5962810" y="4118642"/>
                <a:chExt cx="1805748" cy="1552175"/>
              </a:xfrm>
            </p:grpSpPr>
            <p:sp>
              <p:nvSpPr>
                <p:cNvPr id="9" name="Freeform 8"/>
                <p:cNvSpPr/>
                <p:nvPr/>
              </p:nvSpPr>
              <p:spPr>
                <a:xfrm>
                  <a:off x="5962810" y="4118642"/>
                  <a:ext cx="1805748" cy="1552175"/>
                </a:xfrm>
                <a:custGeom>
                  <a:avLst/>
                  <a:gdLst>
                    <a:gd name="connsiteX0" fmla="*/ 46104 w 1805748"/>
                    <a:gd name="connsiteY0" fmla="*/ 1352390 h 1552175"/>
                    <a:gd name="connsiteX1" fmla="*/ 430306 w 1805748"/>
                    <a:gd name="connsiteY1" fmla="*/ 929768 h 1552175"/>
                    <a:gd name="connsiteX2" fmla="*/ 0 w 1805748"/>
                    <a:gd name="connsiteY2" fmla="*/ 676195 h 1552175"/>
                    <a:gd name="connsiteX3" fmla="*/ 714615 w 1805748"/>
                    <a:gd name="connsiteY3" fmla="*/ 676195 h 1552175"/>
                    <a:gd name="connsiteX4" fmla="*/ 468726 w 1805748"/>
                    <a:gd name="connsiteY4" fmla="*/ 391886 h 1552175"/>
                    <a:gd name="connsiteX5" fmla="*/ 837560 w 1805748"/>
                    <a:gd name="connsiteY5" fmla="*/ 291993 h 1552175"/>
                    <a:gd name="connsiteX6" fmla="*/ 299677 w 1805748"/>
                    <a:gd name="connsiteY6" fmla="*/ 138313 h 1552175"/>
                    <a:gd name="connsiteX7" fmla="*/ 199785 w 1805748"/>
                    <a:gd name="connsiteY7" fmla="*/ 491778 h 1552175"/>
                    <a:gd name="connsiteX8" fmla="*/ 614723 w 1805748"/>
                    <a:gd name="connsiteY8" fmla="*/ 975872 h 1552175"/>
                    <a:gd name="connsiteX9" fmla="*/ 1121869 w 1805748"/>
                    <a:gd name="connsiteY9" fmla="*/ 453358 h 1552175"/>
                    <a:gd name="connsiteX10" fmla="*/ 706931 w 1805748"/>
                    <a:gd name="connsiteY10" fmla="*/ 0 h 1552175"/>
                    <a:gd name="connsiteX11" fmla="*/ 1398494 w 1805748"/>
                    <a:gd name="connsiteY11" fmla="*/ 23052 h 1552175"/>
                    <a:gd name="connsiteX12" fmla="*/ 922084 w 1805748"/>
                    <a:gd name="connsiteY12" fmla="*/ 376518 h 1552175"/>
                    <a:gd name="connsiteX13" fmla="*/ 1252498 w 1805748"/>
                    <a:gd name="connsiteY13" fmla="*/ 1106501 h 1552175"/>
                    <a:gd name="connsiteX14" fmla="*/ 330414 w 1805748"/>
                    <a:gd name="connsiteY14" fmla="*/ 1552175 h 1552175"/>
                    <a:gd name="connsiteX15" fmla="*/ 468726 w 1805748"/>
                    <a:gd name="connsiteY15" fmla="*/ 1260182 h 1552175"/>
                    <a:gd name="connsiteX16" fmla="*/ 1252498 w 1805748"/>
                    <a:gd name="connsiteY16" fmla="*/ 1390810 h 1552175"/>
                    <a:gd name="connsiteX17" fmla="*/ 983556 w 1805748"/>
                    <a:gd name="connsiteY17" fmla="*/ 991240 h 1552175"/>
                    <a:gd name="connsiteX18" fmla="*/ 1805748 w 1805748"/>
                    <a:gd name="connsiteY18" fmla="*/ 683879 h 1552175"/>
                    <a:gd name="connsiteX19" fmla="*/ 814508 w 1805748"/>
                    <a:gd name="connsiteY19" fmla="*/ 507146 h 1552175"/>
                    <a:gd name="connsiteX20" fmla="*/ 845244 w 1805748"/>
                    <a:gd name="connsiteY20" fmla="*/ 499462 h 1552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805748" h="1552175">
                      <a:moveTo>
                        <a:pt x="46104" y="1352390"/>
                      </a:moveTo>
                      <a:lnTo>
                        <a:pt x="430306" y="929768"/>
                      </a:lnTo>
                      <a:lnTo>
                        <a:pt x="0" y="676195"/>
                      </a:lnTo>
                      <a:lnTo>
                        <a:pt x="714615" y="676195"/>
                      </a:lnTo>
                      <a:lnTo>
                        <a:pt x="468726" y="391886"/>
                      </a:lnTo>
                      <a:lnTo>
                        <a:pt x="837560" y="291993"/>
                      </a:lnTo>
                      <a:lnTo>
                        <a:pt x="299677" y="138313"/>
                      </a:lnTo>
                      <a:lnTo>
                        <a:pt x="199785" y="491778"/>
                      </a:lnTo>
                      <a:lnTo>
                        <a:pt x="614723" y="975872"/>
                      </a:lnTo>
                      <a:lnTo>
                        <a:pt x="1121869" y="453358"/>
                      </a:lnTo>
                      <a:lnTo>
                        <a:pt x="706931" y="0"/>
                      </a:lnTo>
                      <a:lnTo>
                        <a:pt x="1398494" y="23052"/>
                      </a:lnTo>
                      <a:lnTo>
                        <a:pt x="922084" y="376518"/>
                      </a:lnTo>
                      <a:lnTo>
                        <a:pt x="1252498" y="1106501"/>
                      </a:lnTo>
                      <a:lnTo>
                        <a:pt x="330414" y="1552175"/>
                      </a:lnTo>
                      <a:lnTo>
                        <a:pt x="468726" y="1260182"/>
                      </a:lnTo>
                      <a:lnTo>
                        <a:pt x="1252498" y="1390810"/>
                      </a:lnTo>
                      <a:lnTo>
                        <a:pt x="983556" y="991240"/>
                      </a:lnTo>
                      <a:lnTo>
                        <a:pt x="1805748" y="683879"/>
                      </a:lnTo>
                      <a:lnTo>
                        <a:pt x="814508" y="507146"/>
                      </a:lnTo>
                      <a:lnTo>
                        <a:pt x="845244" y="499462"/>
                      </a:lnTo>
                    </a:path>
                  </a:pathLst>
                </a:cu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cxnSp>
              <p:nvCxnSpPr>
                <p:cNvPr id="10" name="Straight Arrow Connector 9"/>
                <p:cNvCxnSpPr>
                  <a:stCxn id="9" idx="20"/>
                </p:cNvCxnSpPr>
                <p:nvPr/>
              </p:nvCxnSpPr>
              <p:spPr>
                <a:xfrm flipV="1">
                  <a:off x="6808054" y="4437112"/>
                  <a:ext cx="500250" cy="180992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Arrow Connector 11"/>
              <p:cNvCxnSpPr>
                <a:stCxn id="9" idx="0"/>
              </p:cNvCxnSpPr>
              <p:nvPr/>
            </p:nvCxnSpPr>
            <p:spPr>
              <a:xfrm flipV="1">
                <a:off x="5986132" y="4941168"/>
                <a:ext cx="674100" cy="617197"/>
              </a:xfrm>
              <a:prstGeom prst="straightConnector1">
                <a:avLst/>
              </a:prstGeom>
              <a:ln w="38100">
                <a:solidFill>
                  <a:srgbClr val="0066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827584" y="2420888"/>
              <a:ext cx="1864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end-to-end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displacement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b="1" i="1" dirty="0" err="1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sk-SK" i="1" baseline="-25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sk-SK" i="1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148064" y="1412776"/>
            <a:ext cx="212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uncorrelated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motion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02049" y="4033940"/>
            <a:ext cx="8132993" cy="2304256"/>
            <a:chOff x="502049" y="4033940"/>
            <a:chExt cx="8132993" cy="2304256"/>
          </a:xfrm>
        </p:grpSpPr>
        <p:sp>
          <p:nvSpPr>
            <p:cNvPr id="22" name="Rectangle 21"/>
            <p:cNvSpPr/>
            <p:nvPr/>
          </p:nvSpPr>
          <p:spPr>
            <a:xfrm>
              <a:off x="502049" y="4033940"/>
              <a:ext cx="8132993" cy="23042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42534" y="4157932"/>
              <a:ext cx="15231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polymer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chain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164567" y="4692769"/>
            <a:ext cx="2555187" cy="1403230"/>
            <a:chOff x="1164567" y="4692769"/>
            <a:chExt cx="2555187" cy="1403230"/>
          </a:xfrm>
        </p:grpSpPr>
        <p:grpSp>
          <p:nvGrpSpPr>
            <p:cNvPr id="24" name="Group 23"/>
            <p:cNvGrpSpPr/>
            <p:nvPr/>
          </p:nvGrpSpPr>
          <p:grpSpPr>
            <a:xfrm>
              <a:off x="1998453" y="5175848"/>
              <a:ext cx="831011" cy="920151"/>
              <a:chOff x="1627517" y="1938068"/>
              <a:chExt cx="1466490" cy="1682151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286000" y="2320506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533290" y="2274498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231376" y="2559166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239992" y="2809336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110596" y="3007744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894936" y="291285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843177" y="2679940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851804" y="245565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869056" y="2214114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653396" y="2231366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654060" y="2481532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628181" y="2705819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516038" y="2904227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369388" y="3076755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498785" y="3257910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343509" y="3413185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627517" y="202433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843178" y="1938068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084717" y="1938068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309004" y="1989827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524664" y="199845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731698" y="2076091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86973" y="2239992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119223" y="3352801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912188" y="324928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1164567" y="4692769"/>
              <a:ext cx="2555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spheres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of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diameter </a:t>
              </a:r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sk-SK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61" name="Group 60"/>
          <p:cNvGrpSpPr/>
          <p:nvPr/>
        </p:nvGrpSpPr>
        <p:grpSpPr>
          <a:xfrm>
            <a:off x="4473277" y="4369150"/>
            <a:ext cx="3267075" cy="1652138"/>
            <a:chOff x="4339087" y="4425351"/>
            <a:chExt cx="3267075" cy="1652138"/>
          </a:xfrm>
        </p:grpSpPr>
        <p:pic>
          <p:nvPicPr>
            <p:cNvPr id="29703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39087" y="5115464"/>
              <a:ext cx="3267075" cy="962025"/>
            </a:xfrm>
            <a:prstGeom prst="rect">
              <a:avLst/>
            </a:prstGeom>
            <a:noFill/>
          </p:spPr>
        </p:pic>
        <p:sp>
          <p:nvSpPr>
            <p:cNvPr id="53" name="TextBox 52"/>
            <p:cNvSpPr txBox="1"/>
            <p:nvPr/>
          </p:nvSpPr>
          <p:spPr>
            <a:xfrm>
              <a:off x="5348377" y="4425351"/>
              <a:ext cx="1683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packing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fraction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499992" y="2786331"/>
            <a:ext cx="3457053" cy="929540"/>
            <a:chOff x="4499992" y="2786331"/>
            <a:chExt cx="3457053" cy="929540"/>
          </a:xfrm>
        </p:grpSpPr>
        <p:pic>
          <p:nvPicPr>
            <p:cNvPr id="29701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9992" y="3382496"/>
              <a:ext cx="3324225" cy="333375"/>
            </a:xfrm>
            <a:prstGeom prst="rect">
              <a:avLst/>
            </a:prstGeom>
            <a:noFill/>
          </p:spPr>
        </p:pic>
        <p:sp>
          <p:nvSpPr>
            <p:cNvPr id="56" name="TextBox 55"/>
            <p:cNvSpPr txBox="1"/>
            <p:nvPr/>
          </p:nvSpPr>
          <p:spPr>
            <a:xfrm>
              <a:off x="4753155" y="2786331"/>
              <a:ext cx="32038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root-mean-square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displacement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pSp>
        <p:nvGrpSpPr>
          <p:cNvPr id="10" name="Group 9"/>
          <p:cNvGrpSpPr/>
          <p:nvPr/>
        </p:nvGrpSpPr>
        <p:grpSpPr>
          <a:xfrm>
            <a:off x="512309" y="1224356"/>
            <a:ext cx="8116125" cy="2636692"/>
            <a:chOff x="512309" y="1224356"/>
            <a:chExt cx="8116125" cy="2636692"/>
          </a:xfrm>
        </p:grpSpPr>
        <p:sp>
          <p:nvSpPr>
            <p:cNvPr id="5" name="Rectangle 4"/>
            <p:cNvSpPr/>
            <p:nvPr/>
          </p:nvSpPr>
          <p:spPr>
            <a:xfrm>
              <a:off x="512309" y="1224356"/>
              <a:ext cx="8116125" cy="26366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0113" y="1345721"/>
              <a:ext cx="3230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expanding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dilatation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symmetry</a:t>
              </a:r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2318" y="362310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Fractal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frac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462" y="1887298"/>
            <a:ext cx="2705100" cy="1685925"/>
          </a:xfrm>
          <a:prstGeom prst="rect">
            <a:avLst/>
          </a:prstGeom>
        </p:spPr>
      </p:pic>
      <p:pic>
        <p:nvPicPr>
          <p:cNvPr id="6" name="Picture 5" descr="Von_Koch_curv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61831" y="1293962"/>
            <a:ext cx="2370190" cy="2464998"/>
          </a:xfrm>
          <a:prstGeom prst="rect">
            <a:avLst/>
          </a:prstGeom>
        </p:spPr>
      </p:pic>
      <p:pic>
        <p:nvPicPr>
          <p:cNvPr id="8" name="Picture 7" descr="sierpinski-zoom4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99301" y="1804358"/>
            <a:ext cx="1762125" cy="1524000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502049" y="4033940"/>
            <a:ext cx="8132993" cy="2304256"/>
            <a:chOff x="502049" y="4033940"/>
            <a:chExt cx="8132993" cy="2304256"/>
          </a:xfrm>
        </p:grpSpPr>
        <p:sp>
          <p:nvSpPr>
            <p:cNvPr id="11" name="Rectangle 10"/>
            <p:cNvSpPr/>
            <p:nvPr/>
          </p:nvSpPr>
          <p:spPr>
            <a:xfrm>
              <a:off x="502049" y="4033940"/>
              <a:ext cx="8132993" cy="23042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31985" y="4226944"/>
              <a:ext cx="20762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fractal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dimension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sk-SK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sk-SK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17388" y="4270076"/>
            <a:ext cx="18646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fractal object with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13540" y="5434642"/>
            <a:ext cx="8947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~ R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sk-SK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357004"/>
            <a:ext cx="89535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26" name="Group 25"/>
          <p:cNvGrpSpPr/>
          <p:nvPr/>
        </p:nvGrpSpPr>
        <p:grpSpPr>
          <a:xfrm>
            <a:off x="897147" y="4899805"/>
            <a:ext cx="3424947" cy="1070041"/>
            <a:chOff x="897147" y="4899805"/>
            <a:chExt cx="3424947" cy="1070041"/>
          </a:xfrm>
        </p:grpSpPr>
        <p:sp>
          <p:nvSpPr>
            <p:cNvPr id="15" name="TextBox 14"/>
            <p:cNvSpPr txBox="1"/>
            <p:nvPr/>
          </p:nvSpPr>
          <p:spPr>
            <a:xfrm>
              <a:off x="905774" y="4899805"/>
              <a:ext cx="3416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is an integer for compact objects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8675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7147" y="5555411"/>
              <a:ext cx="800100" cy="314325"/>
            </a:xfrm>
            <a:prstGeom prst="rect">
              <a:avLst/>
            </a:prstGeom>
            <a:noFill/>
          </p:spPr>
        </p:pic>
        <p:pic>
          <p:nvPicPr>
            <p:cNvPr id="28677" name="Picture 5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26281" y="5417396"/>
              <a:ext cx="1009650" cy="552450"/>
            </a:xfrm>
            <a:prstGeom prst="rect">
              <a:avLst/>
            </a:prstGeom>
            <a:noFill/>
          </p:spPr>
        </p:pic>
        <p:pic>
          <p:nvPicPr>
            <p:cNvPr id="28679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1328" y="5564037"/>
              <a:ext cx="819150" cy="3143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3830129" y="379563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0936" y="1215730"/>
            <a:ext cx="8116125" cy="2636692"/>
            <a:chOff x="520936" y="1215730"/>
            <a:chExt cx="8116125" cy="2636692"/>
          </a:xfrm>
        </p:grpSpPr>
        <p:sp>
          <p:nvSpPr>
            <p:cNvPr id="6" name="Rectangle 5"/>
            <p:cNvSpPr/>
            <p:nvPr/>
          </p:nvSpPr>
          <p:spPr>
            <a:xfrm>
              <a:off x="520936" y="1215730"/>
              <a:ext cx="8116125" cy="26366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pic>
          <p:nvPicPr>
            <p:cNvPr id="5" name="Picture 4" descr="Menger_spong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0125" y="2167387"/>
              <a:ext cx="5003321" cy="142594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277384" y="1457865"/>
              <a:ext cx="1652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Menger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sponge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9260" y="2881223"/>
            <a:ext cx="1924050" cy="561975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0966" y="1716656"/>
            <a:ext cx="895350" cy="561975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518060" y="3973301"/>
            <a:ext cx="3950423" cy="2332602"/>
            <a:chOff x="518060" y="3973301"/>
            <a:chExt cx="3950423" cy="2332602"/>
          </a:xfrm>
        </p:grpSpPr>
        <p:sp>
          <p:nvSpPr>
            <p:cNvPr id="13" name="Rectangle 12"/>
            <p:cNvSpPr/>
            <p:nvPr/>
          </p:nvSpPr>
          <p:spPr>
            <a:xfrm>
              <a:off x="518060" y="3973301"/>
              <a:ext cx="3950423" cy="23326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pic>
          <p:nvPicPr>
            <p:cNvPr id="5126" name="Picture 6" descr="Výsledok vyh&amp;lcaron;adávania obrázkov pre dopyt koch fracta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3160" y="4088922"/>
              <a:ext cx="1602712" cy="2107062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2518913" y="4097547"/>
              <a:ext cx="1691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Koch snowflake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67154" y="4942936"/>
            <a:ext cx="1790700" cy="561975"/>
          </a:xfrm>
          <a:prstGeom prst="rect">
            <a:avLst/>
          </a:prstGeom>
          <a:noFill/>
        </p:spPr>
      </p:pic>
      <p:grpSp>
        <p:nvGrpSpPr>
          <p:cNvPr id="54" name="Group 53"/>
          <p:cNvGrpSpPr/>
          <p:nvPr/>
        </p:nvGrpSpPr>
        <p:grpSpPr>
          <a:xfrm>
            <a:off x="4681743" y="3979053"/>
            <a:ext cx="3950423" cy="2332602"/>
            <a:chOff x="4681743" y="3979053"/>
            <a:chExt cx="3950423" cy="2332602"/>
          </a:xfrm>
        </p:grpSpPr>
        <p:sp>
          <p:nvSpPr>
            <p:cNvPr id="19" name="Rectangle 18"/>
            <p:cNvSpPr/>
            <p:nvPr/>
          </p:nvSpPr>
          <p:spPr>
            <a:xfrm>
              <a:off x="4681743" y="3979053"/>
              <a:ext cx="3950423" cy="23326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65963" y="4088921"/>
              <a:ext cx="15231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polymer chain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5000445" y="4899804"/>
              <a:ext cx="770626" cy="877019"/>
              <a:chOff x="1627517" y="1938068"/>
              <a:chExt cx="1466490" cy="1682151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286000" y="2320506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533290" y="2274498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231376" y="2559166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239992" y="2809336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110596" y="3007744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894936" y="291285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843177" y="2679940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851804" y="245565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869056" y="2214114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653396" y="2231366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654060" y="2481532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628181" y="2705819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516038" y="2904227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369388" y="3076755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498785" y="3257910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343509" y="3413185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627517" y="202433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43178" y="1938068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084717" y="1938068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309004" y="1989827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524664" y="199845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731698" y="2076091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886973" y="2239992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119223" y="3352801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912188" y="3249283"/>
                <a:ext cx="207034" cy="20703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55" name="Group 54"/>
          <p:cNvGrpSpPr/>
          <p:nvPr/>
        </p:nvGrpSpPr>
        <p:grpSpPr>
          <a:xfrm>
            <a:off x="6357669" y="4770407"/>
            <a:ext cx="1566232" cy="333375"/>
            <a:chOff x="6357669" y="4770407"/>
            <a:chExt cx="1566232" cy="333375"/>
          </a:xfrm>
        </p:grpSpPr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7669" y="4796286"/>
              <a:ext cx="495300" cy="304800"/>
            </a:xfrm>
            <a:prstGeom prst="rect">
              <a:avLst/>
            </a:prstGeom>
            <a:noFill/>
          </p:spPr>
        </p:pic>
        <p:pic>
          <p:nvPicPr>
            <p:cNvPr id="5131" name="Picture 1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23826" y="4770407"/>
              <a:ext cx="600075" cy="333375"/>
            </a:xfrm>
            <a:prstGeom prst="rect">
              <a:avLst/>
            </a:prstGeom>
            <a:noFill/>
          </p:spPr>
        </p:pic>
      </p:grp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40415" y="5305245"/>
            <a:ext cx="140017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5" name="TextBox 4"/>
          <p:cNvSpPr txBox="1"/>
          <p:nvPr/>
        </p:nvSpPr>
        <p:spPr>
          <a:xfrm>
            <a:off x="2674173" y="379562"/>
            <a:ext cx="3778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Fractals in material science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03683" y="1224356"/>
            <a:ext cx="8116125" cy="2636692"/>
            <a:chOff x="503683" y="1224356"/>
            <a:chExt cx="8116125" cy="2636692"/>
          </a:xfrm>
        </p:grpSpPr>
        <p:sp>
          <p:nvSpPr>
            <p:cNvPr id="6" name="Rectangle 5"/>
            <p:cNvSpPr/>
            <p:nvPr/>
          </p:nvSpPr>
          <p:spPr>
            <a:xfrm>
              <a:off x="503683" y="1224356"/>
              <a:ext cx="8116125" cy="26366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40352" y="1820175"/>
              <a:ext cx="30851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b="1" dirty="0" err="1" smtClean="0">
                  <a:latin typeface="Times New Roman" pitchFamily="18" charset="0"/>
                  <a:cs typeface="Times New Roman" pitchFamily="18" charset="0"/>
                </a:rPr>
                <a:t>Diffusion-limited</a:t>
              </a:r>
              <a:r>
                <a:rPr lang="sk-SK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b="1" dirty="0" err="1" smtClean="0">
                  <a:latin typeface="Times New Roman" pitchFamily="18" charset="0"/>
                  <a:cs typeface="Times New Roman" pitchFamily="18" charset="0"/>
                </a:rPr>
                <a:t>aggregation</a:t>
              </a:r>
              <a:endParaRPr lang="en-US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simulation of growth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098" name="Picture 2" descr="Výsledok vyh&amp;lcaron;adávania obrázkov pre dopyt diffusion limited aggregati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89221" y="1698588"/>
              <a:ext cx="1992402" cy="17433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4100" name="Picture 4" descr="Súvisiaci obrázo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92476" y="1639020"/>
              <a:ext cx="1981792" cy="18431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grpSp>
        <p:nvGrpSpPr>
          <p:cNvPr id="14" name="Group 13"/>
          <p:cNvGrpSpPr/>
          <p:nvPr/>
        </p:nvGrpSpPr>
        <p:grpSpPr>
          <a:xfrm>
            <a:off x="500807" y="3964681"/>
            <a:ext cx="4002181" cy="2410240"/>
            <a:chOff x="500807" y="3964681"/>
            <a:chExt cx="4002181" cy="2410240"/>
          </a:xfrm>
        </p:grpSpPr>
        <p:sp>
          <p:nvSpPr>
            <p:cNvPr id="9" name="Rectangle 8"/>
            <p:cNvSpPr/>
            <p:nvPr/>
          </p:nvSpPr>
          <p:spPr>
            <a:xfrm>
              <a:off x="500807" y="3964681"/>
              <a:ext cx="4002181" cy="2410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2656" y="4175185"/>
              <a:ext cx="364715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Self-regulating heaters</a:t>
              </a:r>
            </a:p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polyethylene-carbon black composite</a:t>
              </a:r>
            </a:p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particles form conductive</a:t>
              </a: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fractal structures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21357" y="3970432"/>
            <a:ext cx="4002181" cy="2410240"/>
            <a:chOff x="4621357" y="3970432"/>
            <a:chExt cx="4002181" cy="2410240"/>
          </a:xfrm>
        </p:grpSpPr>
        <p:sp>
          <p:nvSpPr>
            <p:cNvPr id="10" name="Rectangle 9"/>
            <p:cNvSpPr/>
            <p:nvPr/>
          </p:nvSpPr>
          <p:spPr>
            <a:xfrm>
              <a:off x="4621357" y="3970432"/>
              <a:ext cx="4002181" cy="2410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46784" y="4123427"/>
              <a:ext cx="2217274" cy="2123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Fracture</a:t>
              </a:r>
            </a:p>
            <a:p>
              <a:pPr algn="ctr"/>
              <a:endParaRPr lang="en-US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correlation between</a:t>
              </a:r>
            </a:p>
            <a:p>
              <a:pPr algn="ctr"/>
              <a:endParaRPr lang="en-US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fracture toughness</a:t>
              </a:r>
            </a:p>
            <a:p>
              <a:pPr algn="ctr"/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and</a:t>
              </a: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fractal dimension</a:t>
              </a: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of the fracture surface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242047" y="1151780"/>
            <a:ext cx="8651128" cy="5311782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1692275" y="243675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556792"/>
            <a:ext cx="8305543" cy="424731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Introduction. Non-crystalline state. Hard-Sphere models, Random-Walk models, </a:t>
            </a: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Fractal models.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 startAt="2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Crystalline state. Symmetry, symmetry operations, space lattice, unit cell, primitive </a:t>
            </a: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cell. Miller indices, crystallographic symbols. Crystallography in two dimensions. </a:t>
            </a: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Crystallography in three dimensions. Crystal systems,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Bravais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lattices, point groups, </a:t>
            </a: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space groups.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 startAt="3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Symmetry and the properties of crystals. Neumann, Curie and Voigt principles. </a:t>
            </a: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Examples of structures. Imperfections in crystals and their experimental </a:t>
            </a: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observation. Point defects, dislocations, stacking faults.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 startAt="4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Diffraction methods. Laue equations, reciprocal lattice,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Ewald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construction, Bragg </a:t>
            </a:r>
          </a:p>
          <a:p>
            <a:pPr marL="342900" lvl="0" indent="-34290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equation. Diffraction indices, atomic form factor, structure factor, intensity of </a:t>
            </a:r>
          </a:p>
          <a:p>
            <a:pPr marL="342900" lvl="0" indent="-34290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diffracted radiation.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 startAt="5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Basic X-ray diffraction experiments, Debye-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Scherrer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method, Laue method, X-ray </a:t>
            </a:r>
          </a:p>
          <a:p>
            <a:pPr marL="342900" lvl="0" indent="-34290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diffractometry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Bragg-Brentano set-up, double axis and triple axis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diffractometry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Imaging methods, X-ray topography.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4131" y="332656"/>
            <a:ext cx="4794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Methods for Materials Diagnostics 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242047" y="866899"/>
            <a:ext cx="8651128" cy="5747657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1692275" y="113050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8567" y="166406"/>
            <a:ext cx="162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Literature 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3473" y="1063995"/>
            <a:ext cx="8048445" cy="5355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898892" y="1233797"/>
            <a:ext cx="7334828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Samuel M.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Allen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Edwin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L.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Thomas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Wiley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Sons, Inc., New York 1998, USA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J. C. Anderson, K. D., Leaver, R. D. Rawlings, J. M. Alexander: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Materials Science, Stanley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Thornes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(Publisher) Ltd, Cheltenham 1998, UK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J. F. Nye: Physical Properties of Crystals, Clarendon Press, Oxford 2006, UK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R. W. James: The optical Principles of Diffraction of X-Rays, Ox Bow Press,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Woodbridge, Connecticut 1948, USA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B. E.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Warren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X-Ray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Diffraction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Addison-Wesley, London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9, UK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Birkholz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Thin Film Analysis by X-Ray Scattering, Wiley-VCH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Verlag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GmbH &amp; Co.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KGaA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Weinheim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2006, Germany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Polcarov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á, P. Lukáč: Základy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strukturní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analýzy, </a:t>
            </a: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Karolinum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Praha 1992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05630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948906"/>
            <a:ext cx="8651128" cy="5667554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3641023" y="280953"/>
            <a:ext cx="1855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8424" y="1027734"/>
            <a:ext cx="605806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 Science and Engineering  (MSE)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multidisciplinarity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294968" y="1501417"/>
            <a:ext cx="4554071" cy="2919965"/>
            <a:chOff x="2294968" y="3373259"/>
            <a:chExt cx="4554071" cy="2919965"/>
          </a:xfrm>
        </p:grpSpPr>
        <p:sp>
          <p:nvSpPr>
            <p:cNvPr id="7" name="TextBox 6"/>
            <p:cNvSpPr txBox="1"/>
            <p:nvPr/>
          </p:nvSpPr>
          <p:spPr>
            <a:xfrm>
              <a:off x="3679346" y="3373259"/>
              <a:ext cx="1783502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MSE tetrahedron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94968" y="3783106"/>
              <a:ext cx="4554071" cy="25101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4271709" y="4154054"/>
              <a:ext cx="164124" cy="17408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3711388" y="4168588"/>
              <a:ext cx="717177" cy="9771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437529" y="4159624"/>
              <a:ext cx="887506" cy="11385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723059" y="5140490"/>
              <a:ext cx="543239" cy="7517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267200" y="5299733"/>
              <a:ext cx="1048764" cy="5900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722209" y="5141338"/>
              <a:ext cx="1595718" cy="16136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929975" y="3784060"/>
              <a:ext cx="10584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Structure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19463" y="4990284"/>
              <a:ext cx="11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Properties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98851" y="5048655"/>
              <a:ext cx="1178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Processing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18689" y="5875506"/>
              <a:ext cx="13918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Performance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319849" y="4701413"/>
            <a:ext cx="21788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ideal – perfect crystal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5181" y="5270753"/>
            <a:ext cx="274947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always the best solution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82547" y="4572000"/>
            <a:ext cx="34099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lattice defects – important!!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82552" y="5055079"/>
            <a:ext cx="319831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 defects – microelectronics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82543" y="5503653"/>
            <a:ext cx="35916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dislocations – plasticity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metalurgy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69081" y="6064371"/>
            <a:ext cx="3595856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discipline – defect engineering!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22" grpId="0" animBg="1"/>
      <p:bldP spid="23" grpId="0" animBg="1"/>
      <p:bldP spid="24" grpId="0" animBg="1"/>
      <p:bldP spid="30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05630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948905"/>
            <a:ext cx="8651128" cy="5762445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2579965" y="298206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Defect engineering - example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8190" y="1160060"/>
            <a:ext cx="8367622" cy="5396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1" name="TextBox 30"/>
          <p:cNvSpPr txBox="1"/>
          <p:nvPr/>
        </p:nvSpPr>
        <p:spPr>
          <a:xfrm>
            <a:off x="3070233" y="1260479"/>
            <a:ext cx="29931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Intrinsic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gettering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Si wafers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2" descr="intrinsic_gettering_compoun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9372" y="2387695"/>
            <a:ext cx="3644840" cy="383824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888001" y="1918149"/>
            <a:ext cx="274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growth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precipitates</a:t>
            </a:r>
            <a:endParaRPr lang="sk-SK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561382" y="2923835"/>
            <a:ext cx="2176648" cy="1768415"/>
            <a:chOff x="1561382" y="3183147"/>
            <a:chExt cx="2176648" cy="1768415"/>
          </a:xfrm>
        </p:grpSpPr>
        <p:sp>
          <p:nvSpPr>
            <p:cNvPr id="36" name="TextBox 35"/>
            <p:cNvSpPr txBox="1"/>
            <p:nvPr/>
          </p:nvSpPr>
          <p:spPr>
            <a:xfrm>
              <a:off x="2277374" y="4261449"/>
              <a:ext cx="14606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denuded zone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 flipV="1">
              <a:off x="1820174" y="3191774"/>
              <a:ext cx="491705" cy="107830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 flipV="1">
              <a:off x="2794958" y="3191774"/>
              <a:ext cx="195534" cy="10668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3496575" y="3183147"/>
              <a:ext cx="178278" cy="109843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1561382" y="4632385"/>
              <a:ext cx="707365" cy="31917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2579298" y="4603630"/>
              <a:ext cx="393941" cy="32205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3648974" y="4635260"/>
              <a:ext cx="11504" cy="29904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Skupina 19"/>
          <p:cNvGrpSpPr/>
          <p:nvPr/>
        </p:nvGrpSpPr>
        <p:grpSpPr>
          <a:xfrm>
            <a:off x="4666891" y="1889038"/>
            <a:ext cx="3799756" cy="3289783"/>
            <a:chOff x="4666891" y="2639678"/>
            <a:chExt cx="3799756" cy="3289783"/>
          </a:xfrm>
        </p:grpSpPr>
        <p:pic>
          <p:nvPicPr>
            <p:cNvPr id="34" name="Picture 33" descr="prismatic_punching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6891" y="3544508"/>
              <a:ext cx="3799756" cy="2384953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5167221" y="2639678"/>
              <a:ext cx="27302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dislocation loops punching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from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baseline="-25000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precipitates</a:t>
              </a:r>
              <a:endParaRPr lang="sk-SK" dirty="0" err="1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BlokTextu 18"/>
          <p:cNvSpPr txBox="1"/>
          <p:nvPr/>
        </p:nvSpPr>
        <p:spPr>
          <a:xfrm>
            <a:off x="5254384" y="5459101"/>
            <a:ext cx="285847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efficient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sink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lifetime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killers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Au, Pt, Ni,..)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2869655" y="369651"/>
            <a:ext cx="3401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Structure – “definition”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385" y="1284042"/>
            <a:ext cx="7524176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quantitative description of the arrangements of the components that make up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material on all relevant length scales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50980" y="2091447"/>
            <a:ext cx="4928332" cy="369332"/>
            <a:chOff x="1750980" y="2091447"/>
            <a:chExt cx="4928332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750980" y="2091447"/>
              <a:ext cx="223106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chemical composition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40484" y="2091447"/>
              <a:ext cx="133882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arrangement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72765" y="2616740"/>
            <a:ext cx="7179014" cy="3414409"/>
            <a:chOff x="972765" y="2616740"/>
            <a:chExt cx="7179014" cy="3414409"/>
          </a:xfrm>
        </p:grpSpPr>
        <p:sp>
          <p:nvSpPr>
            <p:cNvPr id="9" name="Rectangle 8"/>
            <p:cNvSpPr/>
            <p:nvPr/>
          </p:nvSpPr>
          <p:spPr>
            <a:xfrm>
              <a:off x="972765" y="2616740"/>
              <a:ext cx="7179014" cy="34144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21023" y="2801567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sk-SK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91057" y="3638145"/>
            <a:ext cx="3109265" cy="2217108"/>
            <a:chOff x="1391057" y="3638145"/>
            <a:chExt cx="3109265" cy="2217108"/>
          </a:xfrm>
        </p:grpSpPr>
        <p:sp>
          <p:nvSpPr>
            <p:cNvPr id="11" name="TextBox 10"/>
            <p:cNvSpPr txBox="1"/>
            <p:nvPr/>
          </p:nvSpPr>
          <p:spPr>
            <a:xfrm>
              <a:off x="1391057" y="3638145"/>
              <a:ext cx="3093394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low quartz – </a:t>
              </a:r>
              <a:r>
                <a:rPr lang="sk-SK" dirty="0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kremeň</a:t>
              </a:r>
            </a:p>
            <a:p>
              <a:pPr algn="ctr"/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trigonal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crystal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49422" y="4931923"/>
              <a:ext cx="30509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vitreous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silica – </a:t>
              </a:r>
              <a:r>
                <a:rPr lang="sk-SK" dirty="0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kremenné sklo</a:t>
              </a:r>
            </a:p>
            <a:p>
              <a:pPr algn="ctr"/>
              <a:endParaRPr lang="sk-SK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amorphous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65332" y="2782111"/>
            <a:ext cx="2091278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thermal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expansion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coefficient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(10</a:t>
            </a:r>
            <a:r>
              <a:rPr lang="sk-SK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sk-SK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= 13</a:t>
            </a:r>
          </a:p>
          <a:p>
            <a:pPr algn="ctr"/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sk-SK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= 8</a:t>
            </a:r>
          </a:p>
          <a:p>
            <a:pPr algn="ctr"/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= 0.5</a:t>
            </a:r>
          </a:p>
          <a:p>
            <a:pPr algn="ctr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isotropic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2422188" y="369651"/>
            <a:ext cx="4283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Descriptors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štruktúrne charakteristiky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9777" y="1303524"/>
            <a:ext cx="6976525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conceptual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scheme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provides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precise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quantitative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characterization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aspect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structure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Skupina 14"/>
          <p:cNvGrpSpPr/>
          <p:nvPr/>
        </p:nvGrpSpPr>
        <p:grpSpPr>
          <a:xfrm>
            <a:off x="1573627" y="2137144"/>
            <a:ext cx="5986132" cy="4114800"/>
            <a:chOff x="1573627" y="2137144"/>
            <a:chExt cx="5986132" cy="4114800"/>
          </a:xfrm>
        </p:grpSpPr>
        <p:sp>
          <p:nvSpPr>
            <p:cNvPr id="14" name="Obdĺžnik 13"/>
            <p:cNvSpPr/>
            <p:nvPr/>
          </p:nvSpPr>
          <p:spPr>
            <a:xfrm>
              <a:off x="1573627" y="2137144"/>
              <a:ext cx="5986132" cy="411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98702" y="2239397"/>
              <a:ext cx="1159292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Examples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sp>
        <p:nvSpPr>
          <p:cNvPr id="7" name="BlokTextu 6"/>
          <p:cNvSpPr txBox="1"/>
          <p:nvPr/>
        </p:nvSpPr>
        <p:spPr>
          <a:xfrm>
            <a:off x="2267744" y="2843644"/>
            <a:ext cx="281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bond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dĺžka väzby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267744" y="3275692"/>
            <a:ext cx="414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elementárna (základná) bunka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2267744" y="3707740"/>
            <a:ext cx="380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symmetry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prvky symetrie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2267744" y="4149080"/>
            <a:ext cx="417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coordination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koordinačné číslo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2267744" y="4581128"/>
            <a:ext cx="4701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vacancy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koncentrácia </a:t>
            </a:r>
            <a:r>
              <a:rPr lang="sk-SK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vakancií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2272464" y="5013176"/>
            <a:ext cx="25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grain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veľkosť zŕn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2272697" y="5445224"/>
            <a:ext cx="517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distance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korelačná vzdialenosť (dĺžka)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2626456" y="379377"/>
            <a:ext cx="3908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Chemical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bond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chemická väzba</a:t>
            </a:r>
            <a:endParaRPr lang="sk-SK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81327" y="1235405"/>
            <a:ext cx="6371617" cy="2315192"/>
            <a:chOff x="1381327" y="1235405"/>
            <a:chExt cx="6371617" cy="2315192"/>
          </a:xfrm>
        </p:grpSpPr>
        <p:sp>
          <p:nvSpPr>
            <p:cNvPr id="5" name="Rectangle 4"/>
            <p:cNvSpPr/>
            <p:nvPr/>
          </p:nvSpPr>
          <p:spPr>
            <a:xfrm>
              <a:off x="1381327" y="1235405"/>
              <a:ext cx="6371617" cy="2315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27642" y="1293759"/>
              <a:ext cx="4098238" cy="458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bond type 		bond energy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40856" y="3638146"/>
            <a:ext cx="7052553" cy="2655652"/>
            <a:chOff x="1040856" y="3638146"/>
            <a:chExt cx="7052553" cy="2655652"/>
          </a:xfrm>
        </p:grpSpPr>
        <p:sp>
          <p:nvSpPr>
            <p:cNvPr id="7" name="Rectangle 6"/>
            <p:cNvSpPr/>
            <p:nvPr/>
          </p:nvSpPr>
          <p:spPr>
            <a:xfrm>
              <a:off x="1040856" y="3638146"/>
              <a:ext cx="7052553" cy="26556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82891" y="3764571"/>
              <a:ext cx="5153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bond length – </a:t>
              </a:r>
              <a:r>
                <a:rPr lang="en-US" dirty="0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sk-SK" dirty="0" err="1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ĺž</a:t>
              </a:r>
              <a:r>
                <a:rPr lang="en-US" dirty="0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ka </a:t>
              </a:r>
              <a:r>
                <a:rPr lang="sk-SK" dirty="0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väzby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		0.1 – 0.25 nm</a:t>
              </a:r>
            </a:p>
          </p:txBody>
        </p:sp>
      </p:grpSp>
      <p:sp>
        <p:nvSpPr>
          <p:cNvPr id="11" name="BlokTextu 10"/>
          <p:cNvSpPr txBox="1"/>
          <p:nvPr/>
        </p:nvSpPr>
        <p:spPr>
          <a:xfrm>
            <a:off x="2267744" y="1772816"/>
            <a:ext cx="4616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covalent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 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(8×10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J)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2268828" y="24928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ionic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1 –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2267744" y="2132856"/>
            <a:ext cx="375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metallic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~ 0.5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2267811" y="2852936"/>
            <a:ext cx="432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Waals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0.001 – 0.1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1693645" y="4934148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orbital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hybridisation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sp</a:t>
            </a:r>
            <a:r>
              <a:rPr lang="sk-SK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sp</a:t>
            </a:r>
            <a:r>
              <a:rPr lang="sk-SK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1699700" y="5479532"/>
            <a:ext cx="5307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sizes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atoms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ions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atomic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radii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atómové polomery</a:t>
            </a: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depends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bond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type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1696854" y="4293096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bond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angles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uhol medzi väzbami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covalent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bonds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5390866" y="4749421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120°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109.5°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2" descr="https://upload.wikimedia.org/wikipedia/commons/thumb/a/a5/AE4h.svg/800px-AE4h.svg.png"/>
          <p:cNvSpPr>
            <a:spLocks noChangeAspect="1" noChangeArrowheads="1"/>
          </p:cNvSpPr>
          <p:nvPr/>
        </p:nvSpPr>
        <p:spPr bwMode="auto">
          <a:xfrm>
            <a:off x="155575" y="-2857500"/>
            <a:ext cx="6677025" cy="596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1692275" y="274638"/>
            <a:ext cx="5759450" cy="649287"/>
          </a:xfrm>
          <a:prstGeom prst="rect">
            <a:avLst/>
          </a:prstGeom>
          <a:solidFill>
            <a:srgbClr val="EFEFEF"/>
          </a:solidFill>
          <a:ln w="28575"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242047" y="1089025"/>
            <a:ext cx="8651128" cy="5354638"/>
          </a:xfrm>
          <a:prstGeom prst="rect">
            <a:avLst/>
          </a:prstGeom>
          <a:solidFill>
            <a:srgbClr val="EFEFE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3492235" y="379378"/>
            <a:ext cx="2163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atoms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040849" y="1264597"/>
            <a:ext cx="7052553" cy="2287807"/>
            <a:chOff x="1040849" y="1264597"/>
            <a:chExt cx="7052553" cy="2287807"/>
          </a:xfrm>
        </p:grpSpPr>
        <p:sp>
          <p:nvSpPr>
            <p:cNvPr id="6" name="Rectangle 5"/>
            <p:cNvSpPr/>
            <p:nvPr/>
          </p:nvSpPr>
          <p:spPr>
            <a:xfrm>
              <a:off x="1040849" y="1264597"/>
              <a:ext cx="7052553" cy="22878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58376" y="1303764"/>
              <a:ext cx="40266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coordination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number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dirty="0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koordinačné číslo</a:t>
              </a:r>
              <a:endParaRPr lang="sk-SK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80232" y="1923381"/>
            <a:ext cx="1156422" cy="1043800"/>
            <a:chOff x="2684834" y="4059677"/>
            <a:chExt cx="1156422" cy="1043800"/>
          </a:xfrm>
        </p:grpSpPr>
        <p:sp>
          <p:nvSpPr>
            <p:cNvPr id="9" name="Oval 8"/>
            <p:cNvSpPr/>
            <p:nvPr/>
          </p:nvSpPr>
          <p:spPr>
            <a:xfrm>
              <a:off x="3073940" y="4396902"/>
              <a:ext cx="379379" cy="3793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val 9"/>
            <p:cNvSpPr/>
            <p:nvPr/>
          </p:nvSpPr>
          <p:spPr>
            <a:xfrm>
              <a:off x="3255824" y="4724098"/>
              <a:ext cx="379379" cy="37937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Oval 10"/>
            <p:cNvSpPr/>
            <p:nvPr/>
          </p:nvSpPr>
          <p:spPr>
            <a:xfrm>
              <a:off x="3461877" y="4405762"/>
              <a:ext cx="379379" cy="37937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Oval 11"/>
            <p:cNvSpPr/>
            <p:nvPr/>
          </p:nvSpPr>
          <p:spPr>
            <a:xfrm>
              <a:off x="2874673" y="4723231"/>
              <a:ext cx="379379" cy="37937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Oval 12"/>
            <p:cNvSpPr/>
            <p:nvPr/>
          </p:nvSpPr>
          <p:spPr>
            <a:xfrm>
              <a:off x="3285913" y="4068236"/>
              <a:ext cx="379379" cy="37937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" name="Oval 13"/>
            <p:cNvSpPr/>
            <p:nvPr/>
          </p:nvSpPr>
          <p:spPr>
            <a:xfrm>
              <a:off x="2907703" y="4059677"/>
              <a:ext cx="379379" cy="37937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val 14"/>
            <p:cNvSpPr/>
            <p:nvPr/>
          </p:nvSpPr>
          <p:spPr>
            <a:xfrm>
              <a:off x="2684834" y="4387174"/>
              <a:ext cx="379379" cy="37937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04163" y="1647964"/>
            <a:ext cx="1752092" cy="1750742"/>
            <a:chOff x="3637204" y="3978469"/>
            <a:chExt cx="1752092" cy="1750742"/>
          </a:xfrm>
        </p:grpSpPr>
        <p:sp>
          <p:nvSpPr>
            <p:cNvPr id="17" name="Oval 16"/>
            <p:cNvSpPr/>
            <p:nvPr/>
          </p:nvSpPr>
          <p:spPr>
            <a:xfrm>
              <a:off x="4318765" y="4670683"/>
              <a:ext cx="379379" cy="3793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Oval 17"/>
            <p:cNvSpPr/>
            <p:nvPr/>
          </p:nvSpPr>
          <p:spPr>
            <a:xfrm>
              <a:off x="4528677" y="3987909"/>
              <a:ext cx="860619" cy="86061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Oval 18"/>
            <p:cNvSpPr/>
            <p:nvPr/>
          </p:nvSpPr>
          <p:spPr>
            <a:xfrm>
              <a:off x="4519237" y="4868592"/>
              <a:ext cx="860619" cy="86061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Oval 19"/>
            <p:cNvSpPr/>
            <p:nvPr/>
          </p:nvSpPr>
          <p:spPr>
            <a:xfrm>
              <a:off x="3637204" y="4860501"/>
              <a:ext cx="860619" cy="86061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Oval 20"/>
            <p:cNvSpPr/>
            <p:nvPr/>
          </p:nvSpPr>
          <p:spPr>
            <a:xfrm>
              <a:off x="3653388" y="3978469"/>
              <a:ext cx="860619" cy="86061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55684" y="3658490"/>
            <a:ext cx="7052553" cy="2588561"/>
            <a:chOff x="1055684" y="3661283"/>
            <a:chExt cx="7052553" cy="2507268"/>
          </a:xfrm>
        </p:grpSpPr>
        <p:sp>
          <p:nvSpPr>
            <p:cNvPr id="23" name="Rectangle 22"/>
            <p:cNvSpPr/>
            <p:nvPr/>
          </p:nvSpPr>
          <p:spPr>
            <a:xfrm>
              <a:off x="1055684" y="3661283"/>
              <a:ext cx="7052553" cy="25072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46039" y="3741420"/>
              <a:ext cx="3841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coordination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sk-SK" dirty="0" err="1" smtClean="0">
                  <a:latin typeface="Times New Roman" pitchFamily="18" charset="0"/>
                  <a:cs typeface="Times New Roman" pitchFamily="18" charset="0"/>
                </a:rPr>
                <a:t>shells</a:t>
              </a:r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sk-SK" dirty="0" smtClean="0">
                  <a:solidFill>
                    <a:srgbClr val="0066FF"/>
                  </a:solidFill>
                  <a:latin typeface="Times New Roman" pitchFamily="18" charset="0"/>
                  <a:cs typeface="Times New Roman" pitchFamily="18" charset="0"/>
                </a:rPr>
                <a:t>koordinačné sféry</a:t>
              </a:r>
              <a:endParaRPr lang="sk-SK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29404" y="4527251"/>
            <a:ext cx="1158579" cy="1096057"/>
            <a:chOff x="3351901" y="4527251"/>
            <a:chExt cx="1158579" cy="1096057"/>
          </a:xfrm>
        </p:grpSpPr>
        <p:sp>
          <p:nvSpPr>
            <p:cNvPr id="61" name="Oval 60"/>
            <p:cNvSpPr/>
            <p:nvPr/>
          </p:nvSpPr>
          <p:spPr>
            <a:xfrm>
              <a:off x="3859901" y="4863313"/>
              <a:ext cx="169933" cy="16993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2" name="Oval 61"/>
            <p:cNvSpPr/>
            <p:nvPr/>
          </p:nvSpPr>
          <p:spPr>
            <a:xfrm>
              <a:off x="4031839" y="4921929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3" name="Oval 62"/>
            <p:cNvSpPr/>
            <p:nvPr/>
          </p:nvSpPr>
          <p:spPr>
            <a:xfrm>
              <a:off x="3859901" y="50508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4" name="Oval 63"/>
            <p:cNvSpPr/>
            <p:nvPr/>
          </p:nvSpPr>
          <p:spPr>
            <a:xfrm>
              <a:off x="3680148" y="48984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Oval 64"/>
            <p:cNvSpPr/>
            <p:nvPr/>
          </p:nvSpPr>
          <p:spPr>
            <a:xfrm>
              <a:off x="3750486" y="473045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6" name="Oval 65"/>
            <p:cNvSpPr/>
            <p:nvPr/>
          </p:nvSpPr>
          <p:spPr>
            <a:xfrm>
              <a:off x="3934147" y="469528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7" name="Oval 66"/>
            <p:cNvSpPr/>
            <p:nvPr/>
          </p:nvSpPr>
          <p:spPr>
            <a:xfrm>
              <a:off x="3770024" y="45428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8" name="Oval 67"/>
            <p:cNvSpPr/>
            <p:nvPr/>
          </p:nvSpPr>
          <p:spPr>
            <a:xfrm>
              <a:off x="3574640" y="4718728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9" name="Oval 68"/>
            <p:cNvSpPr/>
            <p:nvPr/>
          </p:nvSpPr>
          <p:spPr>
            <a:xfrm>
              <a:off x="4102178" y="4765621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0" name="Oval 69"/>
            <p:cNvSpPr/>
            <p:nvPr/>
          </p:nvSpPr>
          <p:spPr>
            <a:xfrm>
              <a:off x="3637162" y="507042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1" name="Oval 70"/>
            <p:cNvSpPr/>
            <p:nvPr/>
          </p:nvSpPr>
          <p:spPr>
            <a:xfrm>
              <a:off x="3508209" y="4945374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val 71"/>
            <p:cNvSpPr/>
            <p:nvPr/>
          </p:nvSpPr>
          <p:spPr>
            <a:xfrm>
              <a:off x="3762208" y="52071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3" name="Oval 72"/>
            <p:cNvSpPr/>
            <p:nvPr/>
          </p:nvSpPr>
          <p:spPr>
            <a:xfrm>
              <a:off x="3984947" y="5199374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4" name="Oval 73"/>
            <p:cNvSpPr/>
            <p:nvPr/>
          </p:nvSpPr>
          <p:spPr>
            <a:xfrm>
              <a:off x="4176424" y="5078236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val 74"/>
            <p:cNvSpPr/>
            <p:nvPr/>
          </p:nvSpPr>
          <p:spPr>
            <a:xfrm>
              <a:off x="3410516" y="48007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6" name="Oval 75"/>
            <p:cNvSpPr/>
            <p:nvPr/>
          </p:nvSpPr>
          <p:spPr>
            <a:xfrm>
              <a:off x="3981039" y="4527251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7" name="Oval 76"/>
            <p:cNvSpPr/>
            <p:nvPr/>
          </p:nvSpPr>
          <p:spPr>
            <a:xfrm>
              <a:off x="4152978" y="45975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8" name="Oval 77"/>
            <p:cNvSpPr/>
            <p:nvPr/>
          </p:nvSpPr>
          <p:spPr>
            <a:xfrm>
              <a:off x="4262394" y="48515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9" name="Oval 78"/>
            <p:cNvSpPr/>
            <p:nvPr/>
          </p:nvSpPr>
          <p:spPr>
            <a:xfrm>
              <a:off x="4340547" y="501571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0" name="Oval 79"/>
            <p:cNvSpPr/>
            <p:nvPr/>
          </p:nvSpPr>
          <p:spPr>
            <a:xfrm>
              <a:off x="4133439" y="52970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1" name="Oval 80"/>
            <p:cNvSpPr/>
            <p:nvPr/>
          </p:nvSpPr>
          <p:spPr>
            <a:xfrm>
              <a:off x="3879439" y="5343959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2" name="Oval 81"/>
            <p:cNvSpPr/>
            <p:nvPr/>
          </p:nvSpPr>
          <p:spPr>
            <a:xfrm>
              <a:off x="3508208" y="518374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3" name="Oval 82"/>
            <p:cNvSpPr/>
            <p:nvPr/>
          </p:nvSpPr>
          <p:spPr>
            <a:xfrm>
              <a:off x="3351901" y="50430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4" name="Oval 83"/>
            <p:cNvSpPr/>
            <p:nvPr/>
          </p:nvSpPr>
          <p:spPr>
            <a:xfrm>
              <a:off x="3629347" y="5316605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5" name="Oval 84"/>
            <p:cNvSpPr/>
            <p:nvPr/>
          </p:nvSpPr>
          <p:spPr>
            <a:xfrm>
              <a:off x="3742670" y="54494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6" name="Oval 85"/>
            <p:cNvSpPr/>
            <p:nvPr/>
          </p:nvSpPr>
          <p:spPr>
            <a:xfrm>
              <a:off x="4324916" y="51954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7" name="Oval 86"/>
            <p:cNvSpPr/>
            <p:nvPr/>
          </p:nvSpPr>
          <p:spPr>
            <a:xfrm>
              <a:off x="4328824" y="467574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8" name="Oval 87"/>
            <p:cNvSpPr/>
            <p:nvPr/>
          </p:nvSpPr>
          <p:spPr>
            <a:xfrm>
              <a:off x="3562917" y="454288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9" name="Oval 88"/>
            <p:cNvSpPr/>
            <p:nvPr/>
          </p:nvSpPr>
          <p:spPr>
            <a:xfrm>
              <a:off x="4027932" y="5453375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0" name="Oval 89"/>
            <p:cNvSpPr/>
            <p:nvPr/>
          </p:nvSpPr>
          <p:spPr>
            <a:xfrm>
              <a:off x="4293655" y="53556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551777" y="4530566"/>
            <a:ext cx="1158579" cy="1096057"/>
            <a:chOff x="3351901" y="4527251"/>
            <a:chExt cx="1158579" cy="1096057"/>
          </a:xfrm>
        </p:grpSpPr>
        <p:sp>
          <p:nvSpPr>
            <p:cNvPr id="92" name="Oval 91"/>
            <p:cNvSpPr/>
            <p:nvPr/>
          </p:nvSpPr>
          <p:spPr>
            <a:xfrm>
              <a:off x="3859901" y="486331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3" name="Oval 92"/>
            <p:cNvSpPr/>
            <p:nvPr/>
          </p:nvSpPr>
          <p:spPr>
            <a:xfrm>
              <a:off x="4031839" y="4921929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4" name="Oval 93"/>
            <p:cNvSpPr/>
            <p:nvPr/>
          </p:nvSpPr>
          <p:spPr>
            <a:xfrm>
              <a:off x="3859901" y="5050882"/>
              <a:ext cx="169933" cy="16993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5" name="Oval 94"/>
            <p:cNvSpPr/>
            <p:nvPr/>
          </p:nvSpPr>
          <p:spPr>
            <a:xfrm>
              <a:off x="3680148" y="48984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6" name="Oval 95"/>
            <p:cNvSpPr/>
            <p:nvPr/>
          </p:nvSpPr>
          <p:spPr>
            <a:xfrm>
              <a:off x="3750486" y="473045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7" name="Oval 96"/>
            <p:cNvSpPr/>
            <p:nvPr/>
          </p:nvSpPr>
          <p:spPr>
            <a:xfrm>
              <a:off x="3934147" y="469528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8" name="Oval 97"/>
            <p:cNvSpPr/>
            <p:nvPr/>
          </p:nvSpPr>
          <p:spPr>
            <a:xfrm>
              <a:off x="3770024" y="45428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9" name="Oval 98"/>
            <p:cNvSpPr/>
            <p:nvPr/>
          </p:nvSpPr>
          <p:spPr>
            <a:xfrm>
              <a:off x="3574640" y="4718728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0" name="Oval 99"/>
            <p:cNvSpPr/>
            <p:nvPr/>
          </p:nvSpPr>
          <p:spPr>
            <a:xfrm>
              <a:off x="4102178" y="4765621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1" name="Oval 100"/>
            <p:cNvSpPr/>
            <p:nvPr/>
          </p:nvSpPr>
          <p:spPr>
            <a:xfrm>
              <a:off x="3637162" y="507042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2" name="Oval 101"/>
            <p:cNvSpPr/>
            <p:nvPr/>
          </p:nvSpPr>
          <p:spPr>
            <a:xfrm>
              <a:off x="3508209" y="4945374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3" name="Oval 102"/>
            <p:cNvSpPr/>
            <p:nvPr/>
          </p:nvSpPr>
          <p:spPr>
            <a:xfrm>
              <a:off x="3762208" y="52071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4" name="Oval 103"/>
            <p:cNvSpPr/>
            <p:nvPr/>
          </p:nvSpPr>
          <p:spPr>
            <a:xfrm>
              <a:off x="3984947" y="5199374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5" name="Oval 104"/>
            <p:cNvSpPr/>
            <p:nvPr/>
          </p:nvSpPr>
          <p:spPr>
            <a:xfrm>
              <a:off x="4176424" y="5078236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6" name="Oval 105"/>
            <p:cNvSpPr/>
            <p:nvPr/>
          </p:nvSpPr>
          <p:spPr>
            <a:xfrm>
              <a:off x="3410516" y="48007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7" name="Oval 106"/>
            <p:cNvSpPr/>
            <p:nvPr/>
          </p:nvSpPr>
          <p:spPr>
            <a:xfrm>
              <a:off x="3981039" y="4527251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8" name="Oval 107"/>
            <p:cNvSpPr/>
            <p:nvPr/>
          </p:nvSpPr>
          <p:spPr>
            <a:xfrm>
              <a:off x="4152978" y="45975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9" name="Oval 108"/>
            <p:cNvSpPr/>
            <p:nvPr/>
          </p:nvSpPr>
          <p:spPr>
            <a:xfrm>
              <a:off x="4262394" y="4851590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0" name="Oval 109"/>
            <p:cNvSpPr/>
            <p:nvPr/>
          </p:nvSpPr>
          <p:spPr>
            <a:xfrm>
              <a:off x="4340547" y="501571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1" name="Oval 110"/>
            <p:cNvSpPr/>
            <p:nvPr/>
          </p:nvSpPr>
          <p:spPr>
            <a:xfrm>
              <a:off x="4133439" y="52970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2" name="Oval 111"/>
            <p:cNvSpPr/>
            <p:nvPr/>
          </p:nvSpPr>
          <p:spPr>
            <a:xfrm>
              <a:off x="3879439" y="5343959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3" name="Oval 112"/>
            <p:cNvSpPr/>
            <p:nvPr/>
          </p:nvSpPr>
          <p:spPr>
            <a:xfrm>
              <a:off x="3508208" y="518374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4" name="Oval 113"/>
            <p:cNvSpPr/>
            <p:nvPr/>
          </p:nvSpPr>
          <p:spPr>
            <a:xfrm>
              <a:off x="3351901" y="50430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29347" y="5316605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6" name="Oval 115"/>
            <p:cNvSpPr/>
            <p:nvPr/>
          </p:nvSpPr>
          <p:spPr>
            <a:xfrm>
              <a:off x="3742670" y="54494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7" name="Oval 116"/>
            <p:cNvSpPr/>
            <p:nvPr/>
          </p:nvSpPr>
          <p:spPr>
            <a:xfrm>
              <a:off x="4324916" y="5195467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8" name="Oval 117"/>
            <p:cNvSpPr/>
            <p:nvPr/>
          </p:nvSpPr>
          <p:spPr>
            <a:xfrm>
              <a:off x="4328824" y="467574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9" name="Oval 118"/>
            <p:cNvSpPr/>
            <p:nvPr/>
          </p:nvSpPr>
          <p:spPr>
            <a:xfrm>
              <a:off x="3562917" y="4542883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0" name="Oval 119"/>
            <p:cNvSpPr/>
            <p:nvPr/>
          </p:nvSpPr>
          <p:spPr>
            <a:xfrm>
              <a:off x="4027932" y="5453375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1" name="Oval 120"/>
            <p:cNvSpPr/>
            <p:nvPr/>
          </p:nvSpPr>
          <p:spPr>
            <a:xfrm>
              <a:off x="4293655" y="5355682"/>
              <a:ext cx="169933" cy="169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22" name="Oval 121"/>
          <p:cNvSpPr/>
          <p:nvPr/>
        </p:nvSpPr>
        <p:spPr>
          <a:xfrm>
            <a:off x="2472699" y="4699876"/>
            <a:ext cx="516652" cy="5166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25" name="Group 124"/>
          <p:cNvGrpSpPr/>
          <p:nvPr/>
        </p:nvGrpSpPr>
        <p:grpSpPr>
          <a:xfrm>
            <a:off x="5722797" y="4703876"/>
            <a:ext cx="872704" cy="872704"/>
            <a:chOff x="5722797" y="4703876"/>
            <a:chExt cx="872704" cy="872704"/>
          </a:xfrm>
        </p:grpSpPr>
        <p:sp>
          <p:nvSpPr>
            <p:cNvPr id="123" name="Oval 122"/>
            <p:cNvSpPr/>
            <p:nvPr/>
          </p:nvSpPr>
          <p:spPr>
            <a:xfrm>
              <a:off x="5897217" y="4883191"/>
              <a:ext cx="516652" cy="51665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4" name="Oval 123"/>
            <p:cNvSpPr/>
            <p:nvPr/>
          </p:nvSpPr>
          <p:spPr>
            <a:xfrm>
              <a:off x="5722797" y="4703876"/>
              <a:ext cx="872704" cy="87270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1075</Words>
  <Application>Microsoft Office PowerPoint</Application>
  <PresentationFormat>Prezentácia na obrazovke (4:3)</PresentationFormat>
  <Paragraphs>243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Office Theme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Edo_rontgen</dc:creator>
  <cp:lastModifiedBy>Anna Gomoryova</cp:lastModifiedBy>
  <cp:revision>183</cp:revision>
  <dcterms:created xsi:type="dcterms:W3CDTF">2017-09-25T10:15:52Z</dcterms:created>
  <dcterms:modified xsi:type="dcterms:W3CDTF">2019-10-15T10:27:19Z</dcterms:modified>
</cp:coreProperties>
</file>