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4" r:id="rId4"/>
    <p:sldId id="265" r:id="rId5"/>
    <p:sldId id="280" r:id="rId6"/>
    <p:sldId id="281" r:id="rId7"/>
    <p:sldId id="282" r:id="rId8"/>
    <p:sldId id="295" r:id="rId9"/>
    <p:sldId id="284" r:id="rId10"/>
    <p:sldId id="267" r:id="rId11"/>
    <p:sldId id="268" r:id="rId12"/>
    <p:sldId id="275" r:id="rId13"/>
    <p:sldId id="259" r:id="rId14"/>
    <p:sldId id="285" r:id="rId15"/>
    <p:sldId id="286" r:id="rId16"/>
    <p:sldId id="294" r:id="rId17"/>
    <p:sldId id="287" r:id="rId18"/>
    <p:sldId id="270" r:id="rId19"/>
    <p:sldId id="271" r:id="rId20"/>
    <p:sldId id="288" r:id="rId21"/>
    <p:sldId id="272" r:id="rId22"/>
    <p:sldId id="273" r:id="rId23"/>
    <p:sldId id="274" r:id="rId24"/>
    <p:sldId id="289" r:id="rId25"/>
    <p:sldId id="290" r:id="rId26"/>
    <p:sldId id="291" r:id="rId27"/>
    <p:sldId id="261" r:id="rId28"/>
    <p:sldId id="276" r:id="rId29"/>
    <p:sldId id="277" r:id="rId30"/>
    <p:sldId id="278" r:id="rId31"/>
    <p:sldId id="279" r:id="rId32"/>
    <p:sldId id="262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>
      <p:cViewPr>
        <p:scale>
          <a:sx n="120" d="100"/>
          <a:sy n="120" d="100"/>
        </p:scale>
        <p:origin x="-48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1068D-CD0C-45BF-8F34-BC900CE08535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BA361-8932-40F5-B78F-F3DE14CA56F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DFA8-6ECB-4264-B440-556737694CC1}" type="datetimeFigureOut">
              <a:rPr lang="sk-SK" smtClean="0"/>
              <a:pPr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48EF-40CF-4570-94B4-E9E36F2C6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354638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2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1040852" y="1244564"/>
            <a:ext cx="7052553" cy="50845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Box 3"/>
          <p:cNvSpPr txBox="1"/>
          <p:nvPr/>
        </p:nvSpPr>
        <p:spPr>
          <a:xfrm>
            <a:off x="3742202" y="358587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Diffraction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5168" y="1391588"/>
            <a:ext cx="650864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Valvoda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Polcarov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á, P. Lukáč: Základy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strukturní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analýzy, </a:t>
            </a:r>
          </a:p>
          <a:p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Karolinum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, Praha 1992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Birkhol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z: Thin Film Analysis by X-Ray Scattering, Wiley-WCH,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Weinheim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2006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340" y="3057131"/>
            <a:ext cx="5390258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properties of X-rays, high-energy electrons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and neutrons used in diffraction analysis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geometrical principles of diffraction</a:t>
            </a:r>
          </a:p>
          <a:p>
            <a:pPr marL="0"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Diffracted intensity – kinematical &amp; dynamical theory</a:t>
            </a:r>
          </a:p>
          <a:p>
            <a:pPr marL="0"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Basic experimental techniques</a:t>
            </a:r>
          </a:p>
          <a:p>
            <a:pPr marL="0"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X-ray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diffractometry</a:t>
            </a:r>
            <a:endParaRPr lang="sk-SK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Bragg-Brentano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geometry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Grazing incidence diffraction</a:t>
            </a:r>
          </a:p>
          <a:p>
            <a:pPr marL="0" lvl="2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Crystallite size</a:t>
            </a:r>
          </a:p>
          <a:p>
            <a:pPr marL="0" lvl="2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High resolution set-up</a:t>
            </a:r>
          </a:p>
          <a:p>
            <a:pPr marL="0" lvl="2"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X-ray topography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6070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0500" y="152400"/>
            <a:ext cx="6229350" cy="752475"/>
          </a:xfr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anchorCtr="1"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Lattice planes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two-dimensional lattice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76250" y="1371600"/>
            <a:ext cx="8162925" cy="501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>
              <a:latin typeface="Tahoma" pitchFamily="34" charset="0"/>
            </a:endParaRPr>
          </a:p>
        </p:txBody>
      </p:sp>
      <p:sp>
        <p:nvSpPr>
          <p:cNvPr id="16388" name="Line 78"/>
          <p:cNvSpPr>
            <a:spLocks noChangeShapeType="1"/>
          </p:cNvSpPr>
          <p:nvPr/>
        </p:nvSpPr>
        <p:spPr bwMode="auto">
          <a:xfrm flipH="1">
            <a:off x="2133600" y="1600200"/>
            <a:ext cx="762000" cy="45720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89" name="Line 79"/>
          <p:cNvSpPr>
            <a:spLocks noChangeShapeType="1"/>
          </p:cNvSpPr>
          <p:nvPr/>
        </p:nvSpPr>
        <p:spPr bwMode="auto">
          <a:xfrm flipH="1">
            <a:off x="2590800" y="1600200"/>
            <a:ext cx="762000" cy="45720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90" name="Line 81"/>
          <p:cNvSpPr>
            <a:spLocks noChangeShapeType="1"/>
          </p:cNvSpPr>
          <p:nvPr/>
        </p:nvSpPr>
        <p:spPr bwMode="auto">
          <a:xfrm flipH="1" flipV="1">
            <a:off x="3429000" y="1676400"/>
            <a:ext cx="3352800" cy="40386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91" name="Line 82"/>
          <p:cNvSpPr>
            <a:spLocks noChangeShapeType="1"/>
          </p:cNvSpPr>
          <p:nvPr/>
        </p:nvSpPr>
        <p:spPr bwMode="auto">
          <a:xfrm flipH="1" flipV="1">
            <a:off x="3886200" y="1676400"/>
            <a:ext cx="3352800" cy="40386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92" name="Line 83"/>
          <p:cNvSpPr>
            <a:spLocks noChangeShapeType="1"/>
          </p:cNvSpPr>
          <p:nvPr/>
        </p:nvSpPr>
        <p:spPr bwMode="auto">
          <a:xfrm>
            <a:off x="1143000" y="2057400"/>
            <a:ext cx="59436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93" name="Line 84"/>
          <p:cNvSpPr>
            <a:spLocks noChangeShapeType="1"/>
          </p:cNvSpPr>
          <p:nvPr/>
        </p:nvSpPr>
        <p:spPr bwMode="auto">
          <a:xfrm>
            <a:off x="1143000" y="2971800"/>
            <a:ext cx="59436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94" name="Line 85"/>
          <p:cNvSpPr>
            <a:spLocks noChangeShapeType="1"/>
          </p:cNvSpPr>
          <p:nvPr/>
        </p:nvSpPr>
        <p:spPr bwMode="auto">
          <a:xfrm flipV="1">
            <a:off x="3124200" y="2438400"/>
            <a:ext cx="4267200" cy="36576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95" name="Line 86"/>
          <p:cNvSpPr>
            <a:spLocks noChangeShapeType="1"/>
          </p:cNvSpPr>
          <p:nvPr/>
        </p:nvSpPr>
        <p:spPr bwMode="auto">
          <a:xfrm flipV="1">
            <a:off x="3581400" y="2438400"/>
            <a:ext cx="4267200" cy="36576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96" name="Line 87"/>
          <p:cNvSpPr>
            <a:spLocks noChangeShapeType="1"/>
          </p:cNvSpPr>
          <p:nvPr/>
        </p:nvSpPr>
        <p:spPr bwMode="auto">
          <a:xfrm>
            <a:off x="2168525" y="5943600"/>
            <a:ext cx="447675" cy="79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6397" name="Line 88"/>
          <p:cNvSpPr>
            <a:spLocks noChangeShapeType="1"/>
          </p:cNvSpPr>
          <p:nvPr/>
        </p:nvSpPr>
        <p:spPr bwMode="auto">
          <a:xfrm>
            <a:off x="1447800" y="20574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6398" name="Line 89"/>
          <p:cNvSpPr>
            <a:spLocks noChangeShapeType="1"/>
          </p:cNvSpPr>
          <p:nvPr/>
        </p:nvSpPr>
        <p:spPr bwMode="auto">
          <a:xfrm>
            <a:off x="7213600" y="2593975"/>
            <a:ext cx="177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6399" name="Line 90"/>
          <p:cNvSpPr>
            <a:spLocks noChangeShapeType="1"/>
          </p:cNvSpPr>
          <p:nvPr/>
        </p:nvSpPr>
        <p:spPr bwMode="auto">
          <a:xfrm flipV="1">
            <a:off x="6664325" y="5343525"/>
            <a:ext cx="269875" cy="225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6400" name="Text Box 92"/>
          <p:cNvSpPr txBox="1">
            <a:spLocks noChangeArrowheads="1"/>
          </p:cNvSpPr>
          <p:nvPr/>
        </p:nvSpPr>
        <p:spPr bwMode="auto">
          <a:xfrm>
            <a:off x="2136775" y="6035675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hkl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Text Box 93"/>
          <p:cNvSpPr txBox="1">
            <a:spLocks noChangeArrowheads="1"/>
          </p:cNvSpPr>
          <p:nvPr/>
        </p:nvSpPr>
        <p:spPr bwMode="auto">
          <a:xfrm>
            <a:off x="1003300" y="23495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hkl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2" name="Text Box 94"/>
          <p:cNvSpPr txBox="1">
            <a:spLocks noChangeArrowheads="1"/>
          </p:cNvSpPr>
          <p:nvPr/>
        </p:nvSpPr>
        <p:spPr bwMode="auto">
          <a:xfrm>
            <a:off x="6765925" y="5521325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hkl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Text Box 95"/>
          <p:cNvSpPr txBox="1">
            <a:spLocks noChangeArrowheads="1"/>
          </p:cNvSpPr>
          <p:nvPr/>
        </p:nvSpPr>
        <p:spPr bwMode="auto">
          <a:xfrm>
            <a:off x="7346950" y="2263775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hkl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286000" y="1981200"/>
            <a:ext cx="4724400" cy="152400"/>
            <a:chOff x="1104" y="3264"/>
            <a:chExt cx="2976" cy="96"/>
          </a:xfrm>
        </p:grpSpPr>
        <p:sp>
          <p:nvSpPr>
            <p:cNvPr id="16405" name="Oval 42"/>
            <p:cNvSpPr>
              <a:spLocks noChangeArrowheads="1"/>
            </p:cNvSpPr>
            <p:nvPr/>
          </p:nvSpPr>
          <p:spPr bwMode="auto">
            <a:xfrm>
              <a:off x="110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06" name="Oval 43"/>
            <p:cNvSpPr>
              <a:spLocks noChangeArrowheads="1"/>
            </p:cNvSpPr>
            <p:nvPr/>
          </p:nvSpPr>
          <p:spPr bwMode="auto">
            <a:xfrm>
              <a:off x="139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07" name="Oval 44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08" name="Oval 45"/>
            <p:cNvSpPr>
              <a:spLocks noChangeArrowheads="1"/>
            </p:cNvSpPr>
            <p:nvPr/>
          </p:nvSpPr>
          <p:spPr bwMode="auto">
            <a:xfrm>
              <a:off x="196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09" name="Oval 46"/>
            <p:cNvSpPr>
              <a:spLocks noChangeArrowheads="1"/>
            </p:cNvSpPr>
            <p:nvPr/>
          </p:nvSpPr>
          <p:spPr bwMode="auto">
            <a:xfrm>
              <a:off x="225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10" name="Oval 47"/>
            <p:cNvSpPr>
              <a:spLocks noChangeArrowheads="1"/>
            </p:cNvSpPr>
            <p:nvPr/>
          </p:nvSpPr>
          <p:spPr bwMode="auto">
            <a:xfrm>
              <a:off x="254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11" name="Oval 48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12" name="Oval 49"/>
            <p:cNvSpPr>
              <a:spLocks noChangeArrowheads="1"/>
            </p:cNvSpPr>
            <p:nvPr/>
          </p:nvSpPr>
          <p:spPr bwMode="auto">
            <a:xfrm>
              <a:off x="312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13" name="Oval 50"/>
            <p:cNvSpPr>
              <a:spLocks noChangeArrowheads="1"/>
            </p:cNvSpPr>
            <p:nvPr/>
          </p:nvSpPr>
          <p:spPr bwMode="auto">
            <a:xfrm>
              <a:off x="340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14" name="Oval 51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15" name="Oval 52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133600" y="2895600"/>
            <a:ext cx="4724400" cy="152400"/>
            <a:chOff x="1104" y="3264"/>
            <a:chExt cx="2976" cy="96"/>
          </a:xfrm>
        </p:grpSpPr>
        <p:sp>
          <p:nvSpPr>
            <p:cNvPr id="16417" name="Oval 30"/>
            <p:cNvSpPr>
              <a:spLocks noChangeArrowheads="1"/>
            </p:cNvSpPr>
            <p:nvPr/>
          </p:nvSpPr>
          <p:spPr bwMode="auto">
            <a:xfrm>
              <a:off x="110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18" name="Oval 31"/>
            <p:cNvSpPr>
              <a:spLocks noChangeArrowheads="1"/>
            </p:cNvSpPr>
            <p:nvPr/>
          </p:nvSpPr>
          <p:spPr bwMode="auto">
            <a:xfrm>
              <a:off x="139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19" name="Oval 32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20" name="Oval 33"/>
            <p:cNvSpPr>
              <a:spLocks noChangeArrowheads="1"/>
            </p:cNvSpPr>
            <p:nvPr/>
          </p:nvSpPr>
          <p:spPr bwMode="auto">
            <a:xfrm>
              <a:off x="196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21" name="Oval 34"/>
            <p:cNvSpPr>
              <a:spLocks noChangeArrowheads="1"/>
            </p:cNvSpPr>
            <p:nvPr/>
          </p:nvSpPr>
          <p:spPr bwMode="auto">
            <a:xfrm>
              <a:off x="225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22" name="Oval 35"/>
            <p:cNvSpPr>
              <a:spLocks noChangeArrowheads="1"/>
            </p:cNvSpPr>
            <p:nvPr/>
          </p:nvSpPr>
          <p:spPr bwMode="auto">
            <a:xfrm>
              <a:off x="254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23" name="Oval 36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24" name="Oval 37"/>
            <p:cNvSpPr>
              <a:spLocks noChangeArrowheads="1"/>
            </p:cNvSpPr>
            <p:nvPr/>
          </p:nvSpPr>
          <p:spPr bwMode="auto">
            <a:xfrm>
              <a:off x="312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25" name="Oval 38"/>
            <p:cNvSpPr>
              <a:spLocks noChangeArrowheads="1"/>
            </p:cNvSpPr>
            <p:nvPr/>
          </p:nvSpPr>
          <p:spPr bwMode="auto">
            <a:xfrm>
              <a:off x="340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26" name="Oval 39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27" name="Oval 40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981200" y="3810000"/>
            <a:ext cx="4724400" cy="152400"/>
            <a:chOff x="1104" y="3264"/>
            <a:chExt cx="2976" cy="96"/>
          </a:xfrm>
        </p:grpSpPr>
        <p:sp>
          <p:nvSpPr>
            <p:cNvPr id="16429" name="Oval 18"/>
            <p:cNvSpPr>
              <a:spLocks noChangeArrowheads="1"/>
            </p:cNvSpPr>
            <p:nvPr/>
          </p:nvSpPr>
          <p:spPr bwMode="auto">
            <a:xfrm>
              <a:off x="110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0" name="Oval 19"/>
            <p:cNvSpPr>
              <a:spLocks noChangeArrowheads="1"/>
            </p:cNvSpPr>
            <p:nvPr/>
          </p:nvSpPr>
          <p:spPr bwMode="auto">
            <a:xfrm>
              <a:off x="139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1" name="Oval 20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2" name="Oval 21"/>
            <p:cNvSpPr>
              <a:spLocks noChangeArrowheads="1"/>
            </p:cNvSpPr>
            <p:nvPr/>
          </p:nvSpPr>
          <p:spPr bwMode="auto">
            <a:xfrm>
              <a:off x="196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3" name="Oval 22"/>
            <p:cNvSpPr>
              <a:spLocks noChangeArrowheads="1"/>
            </p:cNvSpPr>
            <p:nvPr/>
          </p:nvSpPr>
          <p:spPr bwMode="auto">
            <a:xfrm>
              <a:off x="225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4" name="Oval 23"/>
            <p:cNvSpPr>
              <a:spLocks noChangeArrowheads="1"/>
            </p:cNvSpPr>
            <p:nvPr/>
          </p:nvSpPr>
          <p:spPr bwMode="auto">
            <a:xfrm>
              <a:off x="254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5" name="Oval 24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6" name="Oval 25"/>
            <p:cNvSpPr>
              <a:spLocks noChangeArrowheads="1"/>
            </p:cNvSpPr>
            <p:nvPr/>
          </p:nvSpPr>
          <p:spPr bwMode="auto">
            <a:xfrm>
              <a:off x="312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7" name="Oval 26"/>
            <p:cNvSpPr>
              <a:spLocks noChangeArrowheads="1"/>
            </p:cNvSpPr>
            <p:nvPr/>
          </p:nvSpPr>
          <p:spPr bwMode="auto">
            <a:xfrm>
              <a:off x="340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8" name="Oval 27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39" name="Oval 28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828800" y="4724400"/>
            <a:ext cx="4724400" cy="152400"/>
            <a:chOff x="1104" y="3264"/>
            <a:chExt cx="2976" cy="96"/>
          </a:xfrm>
        </p:grpSpPr>
        <p:sp>
          <p:nvSpPr>
            <p:cNvPr id="16441" name="Oval 5"/>
            <p:cNvSpPr>
              <a:spLocks noChangeArrowheads="1"/>
            </p:cNvSpPr>
            <p:nvPr/>
          </p:nvSpPr>
          <p:spPr bwMode="auto">
            <a:xfrm>
              <a:off x="110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42" name="Oval 6"/>
            <p:cNvSpPr>
              <a:spLocks noChangeArrowheads="1"/>
            </p:cNvSpPr>
            <p:nvPr/>
          </p:nvSpPr>
          <p:spPr bwMode="auto">
            <a:xfrm>
              <a:off x="139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43" name="Oval 7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44" name="Oval 8"/>
            <p:cNvSpPr>
              <a:spLocks noChangeArrowheads="1"/>
            </p:cNvSpPr>
            <p:nvPr/>
          </p:nvSpPr>
          <p:spPr bwMode="auto">
            <a:xfrm>
              <a:off x="196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45" name="Oval 9"/>
            <p:cNvSpPr>
              <a:spLocks noChangeArrowheads="1"/>
            </p:cNvSpPr>
            <p:nvPr/>
          </p:nvSpPr>
          <p:spPr bwMode="auto">
            <a:xfrm>
              <a:off x="225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46" name="Oval 10"/>
            <p:cNvSpPr>
              <a:spLocks noChangeArrowheads="1"/>
            </p:cNvSpPr>
            <p:nvPr/>
          </p:nvSpPr>
          <p:spPr bwMode="auto">
            <a:xfrm>
              <a:off x="254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47" name="Oval 11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48" name="Oval 12"/>
            <p:cNvSpPr>
              <a:spLocks noChangeArrowheads="1"/>
            </p:cNvSpPr>
            <p:nvPr/>
          </p:nvSpPr>
          <p:spPr bwMode="auto">
            <a:xfrm>
              <a:off x="312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49" name="Oval 13"/>
            <p:cNvSpPr>
              <a:spLocks noChangeArrowheads="1"/>
            </p:cNvSpPr>
            <p:nvPr/>
          </p:nvSpPr>
          <p:spPr bwMode="auto">
            <a:xfrm>
              <a:off x="340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50" name="Oval 14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51" name="Oval 15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676400" y="5638800"/>
            <a:ext cx="4724400" cy="152400"/>
            <a:chOff x="1104" y="3264"/>
            <a:chExt cx="2976" cy="96"/>
          </a:xfrm>
        </p:grpSpPr>
        <p:sp>
          <p:nvSpPr>
            <p:cNvPr id="16453" name="Oval 54"/>
            <p:cNvSpPr>
              <a:spLocks noChangeArrowheads="1"/>
            </p:cNvSpPr>
            <p:nvPr/>
          </p:nvSpPr>
          <p:spPr bwMode="auto">
            <a:xfrm>
              <a:off x="110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54" name="Oval 55"/>
            <p:cNvSpPr>
              <a:spLocks noChangeArrowheads="1"/>
            </p:cNvSpPr>
            <p:nvPr/>
          </p:nvSpPr>
          <p:spPr bwMode="auto">
            <a:xfrm>
              <a:off x="139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55" name="Oval 56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56" name="Oval 57"/>
            <p:cNvSpPr>
              <a:spLocks noChangeArrowheads="1"/>
            </p:cNvSpPr>
            <p:nvPr/>
          </p:nvSpPr>
          <p:spPr bwMode="auto">
            <a:xfrm>
              <a:off x="196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57" name="Oval 58"/>
            <p:cNvSpPr>
              <a:spLocks noChangeArrowheads="1"/>
            </p:cNvSpPr>
            <p:nvPr/>
          </p:nvSpPr>
          <p:spPr bwMode="auto">
            <a:xfrm>
              <a:off x="225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58" name="Oval 59"/>
            <p:cNvSpPr>
              <a:spLocks noChangeArrowheads="1"/>
            </p:cNvSpPr>
            <p:nvPr/>
          </p:nvSpPr>
          <p:spPr bwMode="auto">
            <a:xfrm>
              <a:off x="254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59" name="Oval 60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60" name="Oval 61"/>
            <p:cNvSpPr>
              <a:spLocks noChangeArrowheads="1"/>
            </p:cNvSpPr>
            <p:nvPr/>
          </p:nvSpPr>
          <p:spPr bwMode="auto">
            <a:xfrm>
              <a:off x="312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61" name="Oval 62"/>
            <p:cNvSpPr>
              <a:spLocks noChangeArrowheads="1"/>
            </p:cNvSpPr>
            <p:nvPr/>
          </p:nvSpPr>
          <p:spPr bwMode="auto">
            <a:xfrm>
              <a:off x="340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62" name="Oval 63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6463" name="Oval 64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5308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413" y="274638"/>
            <a:ext cx="4321175" cy="623887"/>
          </a:xfr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anchorCtr="1">
            <a:normAutofit/>
          </a:bodyPr>
          <a:lstStyle/>
          <a:p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Bragg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law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3375" y="1142999"/>
            <a:ext cx="8448675" cy="53244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>
              <a:latin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9800" y="4267200"/>
            <a:ext cx="4724400" cy="152400"/>
            <a:chOff x="1104" y="3264"/>
            <a:chExt cx="2976" cy="96"/>
          </a:xfrm>
        </p:grpSpPr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110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39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196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225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254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312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340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09800" y="3352800"/>
            <a:ext cx="4724400" cy="152400"/>
            <a:chOff x="1104" y="3264"/>
            <a:chExt cx="2976" cy="96"/>
          </a:xfrm>
        </p:grpSpPr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110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139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196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225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254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32" name="Oval 24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3120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3408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3984" y="3264"/>
              <a:ext cx="96" cy="9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</p:grpSp>
      <p:sp>
        <p:nvSpPr>
          <p:cNvPr id="17437" name="Line 30"/>
          <p:cNvSpPr>
            <a:spLocks noChangeShapeType="1"/>
          </p:cNvSpPr>
          <p:nvPr/>
        </p:nvSpPr>
        <p:spPr bwMode="auto">
          <a:xfrm>
            <a:off x="1828800" y="3429000"/>
            <a:ext cx="54864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38" name="Line 31"/>
          <p:cNvSpPr>
            <a:spLocks noChangeShapeType="1"/>
          </p:cNvSpPr>
          <p:nvPr/>
        </p:nvSpPr>
        <p:spPr bwMode="auto">
          <a:xfrm>
            <a:off x="1828800" y="4343400"/>
            <a:ext cx="54864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828800" y="1600200"/>
            <a:ext cx="5486400" cy="2743200"/>
            <a:chOff x="1152" y="1008"/>
            <a:chExt cx="3456" cy="1728"/>
          </a:xfrm>
        </p:grpSpPr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1152" y="1008"/>
              <a:ext cx="1728" cy="1152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 flipV="1">
              <a:off x="2880" y="1008"/>
              <a:ext cx="1728" cy="1152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1152" y="1584"/>
              <a:ext cx="1728" cy="1152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443" name="Line 36"/>
            <p:cNvSpPr>
              <a:spLocks noChangeShapeType="1"/>
            </p:cNvSpPr>
            <p:nvPr/>
          </p:nvSpPr>
          <p:spPr bwMode="auto">
            <a:xfrm flipV="1">
              <a:off x="2880" y="1584"/>
              <a:ext cx="1728" cy="1152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7444" name="Line 37"/>
          <p:cNvSpPr>
            <a:spLocks noChangeShapeType="1"/>
          </p:cNvSpPr>
          <p:nvPr/>
        </p:nvSpPr>
        <p:spPr bwMode="auto">
          <a:xfrm>
            <a:off x="1905000" y="34290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7445" name="Text Box 38"/>
          <p:cNvSpPr txBox="1">
            <a:spLocks noChangeArrowheads="1"/>
          </p:cNvSpPr>
          <p:nvPr/>
        </p:nvSpPr>
        <p:spPr bwMode="auto">
          <a:xfrm>
            <a:off x="1476375" y="36576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400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hkl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6" name="Arc 40"/>
          <p:cNvSpPr>
            <a:spLocks/>
          </p:cNvSpPr>
          <p:nvPr/>
        </p:nvSpPr>
        <p:spPr bwMode="auto">
          <a:xfrm rot="-5400000">
            <a:off x="3503612" y="2363788"/>
            <a:ext cx="765175" cy="1371600"/>
          </a:xfrm>
          <a:custGeom>
            <a:avLst/>
            <a:gdLst>
              <a:gd name="T0" fmla="*/ 0 w 12055"/>
              <a:gd name="T1" fmla="*/ 0 h 21600"/>
              <a:gd name="T2" fmla="*/ 2147483647 w 12055"/>
              <a:gd name="T3" fmla="*/ 2147483647 h 21600"/>
              <a:gd name="T4" fmla="*/ 0 w 12055"/>
              <a:gd name="T5" fmla="*/ 2147483647 h 21600"/>
              <a:gd name="T6" fmla="*/ 0 60000 65536"/>
              <a:gd name="T7" fmla="*/ 0 60000 65536"/>
              <a:gd name="T8" fmla="*/ 0 60000 65536"/>
              <a:gd name="T9" fmla="*/ 0 w 12055"/>
              <a:gd name="T10" fmla="*/ 0 h 21600"/>
              <a:gd name="T11" fmla="*/ 12055 w 12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55" h="21600" fill="none" extrusionOk="0">
                <a:moveTo>
                  <a:pt x="-1" y="0"/>
                </a:moveTo>
                <a:cubicBezTo>
                  <a:pt x="4294" y="0"/>
                  <a:pt x="8491" y="1280"/>
                  <a:pt x="12055" y="3676"/>
                </a:cubicBezTo>
              </a:path>
              <a:path w="12055" h="21600" stroke="0" extrusionOk="0">
                <a:moveTo>
                  <a:pt x="-1" y="0"/>
                </a:moveTo>
                <a:cubicBezTo>
                  <a:pt x="4294" y="0"/>
                  <a:pt x="8491" y="1280"/>
                  <a:pt x="12055" y="367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47" name="Text Box 42"/>
          <p:cNvSpPr txBox="1">
            <a:spLocks noChangeArrowheads="1"/>
          </p:cNvSpPr>
          <p:nvPr/>
        </p:nvSpPr>
        <p:spPr bwMode="auto">
          <a:xfrm>
            <a:off x="3429000" y="2971800"/>
            <a:ext cx="29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θ</a:t>
            </a:r>
          </a:p>
        </p:txBody>
      </p:sp>
      <p:sp>
        <p:nvSpPr>
          <p:cNvPr id="17448" name="Line 43"/>
          <p:cNvSpPr>
            <a:spLocks noChangeShapeType="1"/>
          </p:cNvSpPr>
          <p:nvPr/>
        </p:nvSpPr>
        <p:spPr bwMode="auto">
          <a:xfrm flipH="1">
            <a:off x="4114800" y="3429000"/>
            <a:ext cx="457200" cy="609600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49" name="Line 44"/>
          <p:cNvSpPr>
            <a:spLocks noChangeShapeType="1"/>
          </p:cNvSpPr>
          <p:nvPr/>
        </p:nvSpPr>
        <p:spPr bwMode="auto">
          <a:xfrm>
            <a:off x="4572000" y="3429000"/>
            <a:ext cx="457200" cy="609600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50" name="Line 45"/>
          <p:cNvSpPr>
            <a:spLocks noChangeShapeType="1"/>
          </p:cNvSpPr>
          <p:nvPr/>
        </p:nvSpPr>
        <p:spPr bwMode="auto">
          <a:xfrm>
            <a:off x="4114800" y="4038600"/>
            <a:ext cx="457200" cy="304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51" name="Line 46"/>
          <p:cNvSpPr>
            <a:spLocks noChangeShapeType="1"/>
          </p:cNvSpPr>
          <p:nvPr/>
        </p:nvSpPr>
        <p:spPr bwMode="auto">
          <a:xfrm flipH="1">
            <a:off x="4572000" y="4038600"/>
            <a:ext cx="457200" cy="304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52" name="Text Box 47"/>
          <p:cNvSpPr txBox="1">
            <a:spLocks noChangeArrowheads="1"/>
          </p:cNvSpPr>
          <p:nvPr/>
        </p:nvSpPr>
        <p:spPr bwMode="auto">
          <a:xfrm>
            <a:off x="3962400" y="4572000"/>
            <a:ext cx="61587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400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14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l-GR" sz="1400" i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3" name="Line 48"/>
          <p:cNvSpPr>
            <a:spLocks noChangeShapeType="1"/>
          </p:cNvSpPr>
          <p:nvPr/>
        </p:nvSpPr>
        <p:spPr bwMode="auto">
          <a:xfrm flipV="1">
            <a:off x="4191000" y="4191000"/>
            <a:ext cx="76200" cy="3048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7454" name="Arc 49"/>
          <p:cNvSpPr>
            <a:spLocks/>
          </p:cNvSpPr>
          <p:nvPr/>
        </p:nvSpPr>
        <p:spPr bwMode="auto">
          <a:xfrm rot="1955143">
            <a:off x="4165600" y="3940175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53527701 w 21600"/>
              <a:gd name="T3" fmla="*/ 53527701 h 21600"/>
              <a:gd name="T4" fmla="*/ 0 w 21600"/>
              <a:gd name="T5" fmla="*/ 535277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55" name="Oval 51"/>
          <p:cNvSpPr>
            <a:spLocks noChangeArrowheads="1"/>
          </p:cNvSpPr>
          <p:nvPr/>
        </p:nvSpPr>
        <p:spPr bwMode="auto">
          <a:xfrm>
            <a:off x="4191000" y="3998913"/>
            <a:ext cx="42863" cy="42862"/>
          </a:xfrm>
          <a:prstGeom prst="ellipse">
            <a:avLst/>
          </a:prstGeom>
          <a:solidFill>
            <a:srgbClr val="08080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57" name="Group 56"/>
          <p:cNvGrpSpPr/>
          <p:nvPr/>
        </p:nvGrpSpPr>
        <p:grpSpPr>
          <a:xfrm>
            <a:off x="3571875" y="1466850"/>
            <a:ext cx="1876425" cy="781050"/>
            <a:chOff x="3571875" y="1466850"/>
            <a:chExt cx="1876425" cy="781050"/>
          </a:xfrm>
        </p:grpSpPr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1425" y="1733550"/>
              <a:ext cx="1457325" cy="3048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571875" y="1466850"/>
              <a:ext cx="1876425" cy="7810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486650" y="1430338"/>
            <a:ext cx="1185863" cy="1721068"/>
            <a:chOff x="7486650" y="1430338"/>
            <a:chExt cx="1185863" cy="1721068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 rot="1851787">
              <a:off x="7758113" y="1430338"/>
              <a:ext cx="914400" cy="781050"/>
              <a:chOff x="2136" y="1756"/>
              <a:chExt cx="576" cy="492"/>
            </a:xfrm>
          </p:grpSpPr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>
                <a:off x="2136" y="2244"/>
                <a:ext cx="576" cy="4"/>
              </a:xfrm>
              <a:prstGeom prst="line">
                <a:avLst/>
              </a:prstGeom>
              <a:noFill/>
              <a:ln w="19050">
                <a:solidFill>
                  <a:srgbClr val="CC00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 flipV="1">
                <a:off x="2136" y="1760"/>
                <a:ext cx="272" cy="488"/>
              </a:xfrm>
              <a:prstGeom prst="line">
                <a:avLst/>
              </a:prstGeom>
              <a:noFill/>
              <a:ln w="19050">
                <a:solidFill>
                  <a:srgbClr val="CC00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 flipH="1" flipV="1">
                <a:off x="2408" y="1756"/>
                <a:ext cx="296" cy="4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486650" y="2505075"/>
              <a:ext cx="1155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diffraction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triangle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638300" y="5353050"/>
            <a:ext cx="5622176" cy="369332"/>
            <a:chOff x="1638300" y="5353050"/>
            <a:chExt cx="5622176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1638300" y="5353050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Miller indices    (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hkl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10125" y="5353050"/>
              <a:ext cx="245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diffraction indices    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hkl</a:t>
              </a:r>
              <a:endParaRPr lang="sk-SK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305050" y="5829300"/>
            <a:ext cx="67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(110)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95925" y="5800725"/>
            <a:ext cx="144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110, 220, 440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6070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76250" y="1371600"/>
            <a:ext cx="8162925" cy="501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dirty="0">
              <a:latin typeface="Tahoma" pitchFamily="34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9600" cy="655638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sk-SK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Extin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ction</a:t>
            </a:r>
            <a:r>
              <a:rPr lang="sk-SK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l-GR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endParaRPr lang="en-GB" sz="2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3989" y="5269851"/>
            <a:ext cx="6526146" cy="9848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Dimension of coherent region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&lt;&lt;   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kinematical theory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Dimension of coherent region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≥     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dynamical theory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819285" y="1902247"/>
            <a:ext cx="3505200" cy="3238958"/>
            <a:chOff x="2819285" y="1902247"/>
            <a:chExt cx="3505200" cy="323895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635567" y="4296578"/>
              <a:ext cx="78219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2819285" y="1902247"/>
              <a:ext cx="3505200" cy="3238958"/>
              <a:chOff x="2819285" y="1673647"/>
              <a:chExt cx="3505200" cy="3238958"/>
            </a:xfrm>
            <a:noFill/>
          </p:grpSpPr>
          <p:sp>
            <p:nvSpPr>
              <p:cNvPr id="24598" name="Rectangle 22"/>
              <p:cNvSpPr>
                <a:spLocks noChangeArrowheads="1"/>
              </p:cNvSpPr>
              <p:nvPr/>
            </p:nvSpPr>
            <p:spPr bwMode="auto">
              <a:xfrm>
                <a:off x="2819285" y="1673647"/>
                <a:ext cx="3505200" cy="323895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grpSp>
            <p:nvGrpSpPr>
              <p:cNvPr id="2" name="Group 21"/>
              <p:cNvGrpSpPr/>
              <p:nvPr/>
            </p:nvGrpSpPr>
            <p:grpSpPr>
              <a:xfrm>
                <a:off x="3651026" y="1817784"/>
                <a:ext cx="2165886" cy="2582230"/>
                <a:chOff x="5270500" y="1689100"/>
                <a:chExt cx="3200400" cy="3746500"/>
              </a:xfrm>
              <a:grpFill/>
            </p:grpSpPr>
            <p:sp>
              <p:nvSpPr>
                <p:cNvPr id="24581" name="Line 5"/>
                <p:cNvSpPr>
                  <a:spLocks noChangeShapeType="1"/>
                </p:cNvSpPr>
                <p:nvPr/>
              </p:nvSpPr>
              <p:spPr bwMode="auto">
                <a:xfrm>
                  <a:off x="5283200" y="2514600"/>
                  <a:ext cx="0" cy="2413000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5499100" y="2514600"/>
                  <a:ext cx="0" cy="2413000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83" name="Line 7"/>
                <p:cNvSpPr>
                  <a:spLocks noChangeShapeType="1"/>
                </p:cNvSpPr>
                <p:nvPr/>
              </p:nvSpPr>
              <p:spPr bwMode="auto">
                <a:xfrm>
                  <a:off x="5715000" y="2514600"/>
                  <a:ext cx="0" cy="2413000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84" name="Line 8"/>
                <p:cNvSpPr>
                  <a:spLocks noChangeShapeType="1"/>
                </p:cNvSpPr>
                <p:nvPr/>
              </p:nvSpPr>
              <p:spPr bwMode="auto">
                <a:xfrm>
                  <a:off x="5930900" y="2527300"/>
                  <a:ext cx="0" cy="2413000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85" name="Line 9"/>
                <p:cNvSpPr>
                  <a:spLocks noChangeShapeType="1"/>
                </p:cNvSpPr>
                <p:nvPr/>
              </p:nvSpPr>
              <p:spPr bwMode="auto">
                <a:xfrm>
                  <a:off x="6146800" y="2527300"/>
                  <a:ext cx="0" cy="2413000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86" name="Line 10"/>
                <p:cNvSpPr>
                  <a:spLocks noChangeShapeType="1"/>
                </p:cNvSpPr>
                <p:nvPr/>
              </p:nvSpPr>
              <p:spPr bwMode="auto">
                <a:xfrm>
                  <a:off x="6362700" y="2527300"/>
                  <a:ext cx="0" cy="2413000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87" name="Line 11"/>
                <p:cNvSpPr>
                  <a:spLocks noChangeShapeType="1"/>
                </p:cNvSpPr>
                <p:nvPr/>
              </p:nvSpPr>
              <p:spPr bwMode="auto">
                <a:xfrm>
                  <a:off x="5270500" y="3683000"/>
                  <a:ext cx="2095500" cy="17526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88" name="Line 12"/>
                <p:cNvSpPr>
                  <a:spLocks noChangeShapeType="1"/>
                </p:cNvSpPr>
                <p:nvPr/>
              </p:nvSpPr>
              <p:spPr bwMode="auto">
                <a:xfrm>
                  <a:off x="5511800" y="3530600"/>
                  <a:ext cx="2095500" cy="17526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89" name="Line 13"/>
                <p:cNvSpPr>
                  <a:spLocks noChangeShapeType="1"/>
                </p:cNvSpPr>
                <p:nvPr/>
              </p:nvSpPr>
              <p:spPr bwMode="auto">
                <a:xfrm>
                  <a:off x="5727700" y="3314700"/>
                  <a:ext cx="2095500" cy="17526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90" name="Line 14"/>
                <p:cNvSpPr>
                  <a:spLocks noChangeShapeType="1"/>
                </p:cNvSpPr>
                <p:nvPr/>
              </p:nvSpPr>
              <p:spPr bwMode="auto">
                <a:xfrm>
                  <a:off x="5943600" y="3111500"/>
                  <a:ext cx="2095500" cy="17526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91" name="Line 15"/>
                <p:cNvSpPr>
                  <a:spLocks noChangeShapeType="1"/>
                </p:cNvSpPr>
                <p:nvPr/>
              </p:nvSpPr>
              <p:spPr bwMode="auto">
                <a:xfrm>
                  <a:off x="6159500" y="2946400"/>
                  <a:ext cx="2095500" cy="17526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92" name="Line 16"/>
                <p:cNvSpPr>
                  <a:spLocks noChangeShapeType="1"/>
                </p:cNvSpPr>
                <p:nvPr/>
              </p:nvSpPr>
              <p:spPr bwMode="auto">
                <a:xfrm>
                  <a:off x="6375400" y="2743200"/>
                  <a:ext cx="2095500" cy="17526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93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5295900" y="1689100"/>
                  <a:ext cx="2298700" cy="19812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9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5930900" y="3276600"/>
                  <a:ext cx="203200" cy="1778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9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146800" y="3492500"/>
                  <a:ext cx="203200" cy="1778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459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715000" y="3505200"/>
                  <a:ext cx="203200" cy="177800"/>
                </a:xfrm>
                <a:prstGeom prst="line">
                  <a:avLst/>
                </a:prstGeom>
                <a:grpFill/>
                <a:ln w="19050">
                  <a:solidFill>
                    <a:srgbClr val="CC00FF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3855904" y="4362680"/>
                <a:ext cx="37061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sk-SK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dirty="0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758" y="2287630"/>
            <a:ext cx="857250" cy="666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6243" y="148590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Extremely important parameter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141033" y="2154803"/>
            <a:ext cx="782400" cy="1406294"/>
            <a:chOff x="1141033" y="2154803"/>
            <a:chExt cx="782400" cy="1406294"/>
          </a:xfrm>
        </p:grpSpPr>
        <p:sp>
          <p:nvSpPr>
            <p:cNvPr id="38" name="Line 17"/>
            <p:cNvSpPr>
              <a:spLocks noChangeAspect="1" noChangeShapeType="1"/>
            </p:cNvSpPr>
            <p:nvPr/>
          </p:nvSpPr>
          <p:spPr bwMode="auto">
            <a:xfrm flipH="1">
              <a:off x="1141033" y="2357816"/>
              <a:ext cx="702140" cy="6163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39" name="Line 16"/>
            <p:cNvSpPr>
              <a:spLocks noChangeAspect="1" noChangeShapeType="1"/>
            </p:cNvSpPr>
            <p:nvPr/>
          </p:nvSpPr>
          <p:spPr bwMode="auto">
            <a:xfrm>
              <a:off x="1171924" y="2957118"/>
              <a:ext cx="709070" cy="6039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96063" y="215480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sk-SK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61823" y="289427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95238" y="4136003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≈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??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sk-SK" sz="24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22219" y="3570136"/>
            <a:ext cx="1229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depends on</a:t>
            </a:r>
          </a:p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material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/>
      <p:bldP spid="4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6070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71475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Diffracted intensity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62"/>
          <p:cNvSpPr/>
          <p:nvPr/>
        </p:nvSpPr>
        <p:spPr>
          <a:xfrm>
            <a:off x="332509" y="1232549"/>
            <a:ext cx="8409341" cy="5304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1657583" y="1419225"/>
            <a:ext cx="582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Kinematical theory of diffraction –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Born approximation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0275" y="2809875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hierarchy of scattering – calculation of amplitude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5450" y="3228975"/>
            <a:ext cx="57534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 – scattering length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(scattering amplitude)    [m]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~ classical radius of electron (Thomson)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8475" y="2057400"/>
            <a:ext cx="3067050" cy="5715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17" name="Group 16"/>
          <p:cNvGrpSpPr/>
          <p:nvPr/>
        </p:nvGrpSpPr>
        <p:grpSpPr>
          <a:xfrm>
            <a:off x="1866900" y="4133850"/>
            <a:ext cx="3295650" cy="638175"/>
            <a:chOff x="1866900" y="4133850"/>
            <a:chExt cx="3295650" cy="638175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6900" y="4314825"/>
              <a:ext cx="1171575" cy="304800"/>
            </a:xfrm>
            <a:prstGeom prst="rect">
              <a:avLst/>
            </a:prstGeom>
            <a:noFill/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00475" y="4133850"/>
              <a:ext cx="1362075" cy="638175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5913774" y="4282559"/>
            <a:ext cx="202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 Math"/>
                <a:ea typeface="Cambria Math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Cambria Math"/>
                <a:ea typeface="Cambria Math"/>
                <a:cs typeface="Times New Roman" pitchFamily="18" charset="0"/>
              </a:rPr>
              <a:t>e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 = 2.82×10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-6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 nm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700" y="5562600"/>
            <a:ext cx="3276600" cy="7143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552575" y="4991100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radiation scattered by one free electron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6070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71475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Diffracted intensity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62"/>
          <p:cNvSpPr/>
          <p:nvPr/>
        </p:nvSpPr>
        <p:spPr>
          <a:xfrm>
            <a:off x="332509" y="1232549"/>
            <a:ext cx="8409341" cy="5304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1" name="TextBox 20"/>
          <p:cNvSpPr txBox="1"/>
          <p:nvPr/>
        </p:nvSpPr>
        <p:spPr>
          <a:xfrm>
            <a:off x="1428750" y="1371600"/>
            <a:ext cx="6295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 – atomic form factor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integration over the volume of atom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5660" y="1714500"/>
            <a:ext cx="3848100" cy="885825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5" name="TextBox 24"/>
          <p:cNvSpPr txBox="1"/>
          <p:nvPr/>
        </p:nvSpPr>
        <p:spPr>
          <a:xfrm>
            <a:off x="447675" y="2714625"/>
            <a:ext cx="443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Cromer-Mann coefficients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tab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150" y="4133850"/>
            <a:ext cx="2143125" cy="3429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61975" y="4705350"/>
            <a:ext cx="418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’, f 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corrections for anomalous dispersion</a:t>
            </a:r>
            <a:endParaRPr lang="sk-SK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686425"/>
            <a:ext cx="3400425" cy="6572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752600" y="5172075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electrons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" y="3171825"/>
            <a:ext cx="4162425" cy="8096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049926" y="177563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absolute units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22205" y="1945758"/>
            <a:ext cx="5273362" cy="603248"/>
            <a:chOff x="2222205" y="1945758"/>
            <a:chExt cx="5273362" cy="603248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2222205" y="1945758"/>
              <a:ext cx="329609" cy="4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60559" y="2179674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electron units</a:t>
              </a:r>
              <a:endPara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96995" y="2798542"/>
            <a:ext cx="3717925" cy="3133725"/>
            <a:chOff x="4896995" y="2798542"/>
            <a:chExt cx="3717925" cy="3133725"/>
          </a:xfrm>
        </p:grpSpPr>
        <p:pic>
          <p:nvPicPr>
            <p:cNvPr id="32" name="Picture 4" descr="4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995" y="2798542"/>
              <a:ext cx="3717925" cy="3133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273208" y="3625703"/>
              <a:ext cx="9284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electrons</a:t>
              </a:r>
              <a:endParaRPr lang="sk-SK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67868" y="4330994"/>
              <a:ext cx="7441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X-rays</a:t>
              </a:r>
              <a:endParaRPr lang="sk-SK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05664" y="5048740"/>
              <a:ext cx="8931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neutrons</a:t>
              </a:r>
              <a:endParaRPr lang="sk-SK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3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6070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71475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Diffracted intensity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62"/>
          <p:cNvSpPr/>
          <p:nvPr/>
        </p:nvSpPr>
        <p:spPr>
          <a:xfrm>
            <a:off x="332509" y="1232549"/>
            <a:ext cx="8409341" cy="5304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3" name="TextBox 22"/>
          <p:cNvSpPr txBox="1"/>
          <p:nvPr/>
        </p:nvSpPr>
        <p:spPr>
          <a:xfrm>
            <a:off x="1390650" y="1400175"/>
            <a:ext cx="6348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 cell – structure factor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summation over all atoms in cell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4150" y="1857375"/>
            <a:ext cx="3686175" cy="83820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" y="4419600"/>
            <a:ext cx="5972175" cy="71437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009775" y="3952875"/>
            <a:ext cx="207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Debye-Waller factor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09625" y="2733675"/>
            <a:ext cx="4705350" cy="1066800"/>
            <a:chOff x="2238375" y="3467100"/>
            <a:chExt cx="4705350" cy="1066800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0325" y="3562350"/>
              <a:ext cx="3943350" cy="838200"/>
            </a:xfrm>
            <a:prstGeom prst="rect">
              <a:avLst/>
            </a:prstGeom>
            <a:noFill/>
          </p:spPr>
        </p:pic>
        <p:sp>
          <p:nvSpPr>
            <p:cNvPr id="36" name="Rectangle 35"/>
            <p:cNvSpPr/>
            <p:nvPr/>
          </p:nvSpPr>
          <p:spPr>
            <a:xfrm>
              <a:off x="2238375" y="3467100"/>
              <a:ext cx="4705350" cy="1066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19274" y="5372100"/>
            <a:ext cx="5495925" cy="762000"/>
            <a:chOff x="2219324" y="5276850"/>
            <a:chExt cx="5495925" cy="762000"/>
          </a:xfrm>
        </p:grpSpPr>
        <p:sp>
          <p:nvSpPr>
            <p:cNvPr id="24" name="TextBox 23"/>
            <p:cNvSpPr txBox="1"/>
            <p:nvPr/>
          </p:nvSpPr>
          <p:spPr>
            <a:xfrm>
              <a:off x="2438400" y="5429250"/>
              <a:ext cx="5144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extinction rules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 type of lattice, symmetry elements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19324" y="5276850"/>
              <a:ext cx="5495925" cy="76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43600" y="2905125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fractional coordinates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46" name="Group 45"/>
          <p:cNvGrpSpPr/>
          <p:nvPr/>
        </p:nvGrpSpPr>
        <p:grpSpPr>
          <a:xfrm>
            <a:off x="6124575" y="3914775"/>
            <a:ext cx="1967714" cy="646331"/>
            <a:chOff x="6124575" y="3914775"/>
            <a:chExt cx="1967714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6400800" y="3914775"/>
              <a:ext cx="16914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– mean squared 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displacement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609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24575" y="3943350"/>
              <a:ext cx="238125" cy="361950"/>
            </a:xfrm>
            <a:prstGeom prst="rect">
              <a:avLst/>
            </a:prstGeom>
            <a:noFill/>
          </p:spPr>
        </p:pic>
      </p:grpSp>
      <p:sp>
        <p:nvSpPr>
          <p:cNvPr id="47" name="TextBox 46"/>
          <p:cNvSpPr txBox="1"/>
          <p:nvPr/>
        </p:nvSpPr>
        <p:spPr>
          <a:xfrm>
            <a:off x="5924550" y="4619625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temperature factors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tabulated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41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661632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2683585" y="371475"/>
            <a:ext cx="377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Structure factor – example 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62"/>
          <p:cNvSpPr/>
          <p:nvPr/>
        </p:nvSpPr>
        <p:spPr>
          <a:xfrm>
            <a:off x="332509" y="1232549"/>
            <a:ext cx="8409341" cy="5414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7" name="TextBox 36"/>
          <p:cNvSpPr txBox="1"/>
          <p:nvPr/>
        </p:nvSpPr>
        <p:spPr>
          <a:xfrm>
            <a:off x="524786" y="175723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 – alloy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234317" y="1489545"/>
            <a:ext cx="2512756" cy="1567329"/>
            <a:chOff x="2234317" y="1489545"/>
            <a:chExt cx="2512756" cy="1567329"/>
          </a:xfrm>
        </p:grpSpPr>
        <p:sp>
          <p:nvSpPr>
            <p:cNvPr id="39" name="TextBox 38"/>
            <p:cNvSpPr txBox="1"/>
            <p:nvPr/>
          </p:nvSpPr>
          <p:spPr>
            <a:xfrm>
              <a:off x="2568271" y="2687542"/>
              <a:ext cx="217880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disordered form –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fcc</a:t>
              </a:r>
              <a:endParaRPr lang="en-US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34317" y="1489545"/>
              <a:ext cx="1037644" cy="1016442"/>
              <a:chOff x="5390984" y="1561106"/>
              <a:chExt cx="1037644" cy="1016442"/>
            </a:xfrm>
          </p:grpSpPr>
          <p:grpSp>
            <p:nvGrpSpPr>
              <p:cNvPr id="40" name="Group 4"/>
              <p:cNvGrpSpPr>
                <a:grpSpLocks noChangeAspect="1"/>
              </p:cNvGrpSpPr>
              <p:nvPr/>
            </p:nvGrpSpPr>
            <p:grpSpPr bwMode="auto">
              <a:xfrm>
                <a:off x="5449381" y="1614907"/>
                <a:ext cx="925513" cy="905669"/>
                <a:chOff x="464" y="1502"/>
                <a:chExt cx="1599" cy="1565"/>
              </a:xfrm>
            </p:grpSpPr>
            <p:sp>
              <p:nvSpPr>
                <p:cNvPr id="42" name="Rectangle 5"/>
                <p:cNvSpPr>
                  <a:spLocks noChangeArrowheads="1"/>
                </p:cNvSpPr>
                <p:nvPr/>
              </p:nvSpPr>
              <p:spPr bwMode="auto">
                <a:xfrm>
                  <a:off x="903" y="1513"/>
                  <a:ext cx="1152" cy="117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44" name="Rectangle 6"/>
                <p:cNvSpPr>
                  <a:spLocks noChangeArrowheads="1"/>
                </p:cNvSpPr>
                <p:nvPr/>
              </p:nvSpPr>
              <p:spPr bwMode="auto">
                <a:xfrm>
                  <a:off x="472" y="1889"/>
                  <a:ext cx="1152" cy="117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4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64" y="1504"/>
                  <a:ext cx="439" cy="3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4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615" y="1502"/>
                  <a:ext cx="439" cy="3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4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71" y="2664"/>
                  <a:ext cx="439" cy="3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49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624" y="2681"/>
                  <a:ext cx="439" cy="3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sp>
            <p:nvSpPr>
              <p:cNvPr id="57" name="Oval 56"/>
              <p:cNvSpPr/>
              <p:nvPr/>
            </p:nvSpPr>
            <p:spPr>
              <a:xfrm>
                <a:off x="5390984" y="2433100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052267" y="2442376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392309" y="1774467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30848" y="1575684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284180" y="1561106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45641" y="1767840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26371" y="1910964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870712" y="1656523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512904" y="1990477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632173" y="2229017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735540" y="2062039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824330" y="2333708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182138" y="1983852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293456" y="2222390"/>
                <a:ext cx="135172" cy="1351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5646751" y="1443162"/>
            <a:ext cx="2429126" cy="1763492"/>
            <a:chOff x="5646751" y="1443162"/>
            <a:chExt cx="2429126" cy="1763492"/>
          </a:xfrm>
        </p:grpSpPr>
        <p:grpSp>
          <p:nvGrpSpPr>
            <p:cNvPr id="73" name="Group 72"/>
            <p:cNvGrpSpPr/>
            <p:nvPr/>
          </p:nvGrpSpPr>
          <p:grpSpPr>
            <a:xfrm>
              <a:off x="5646751" y="1443162"/>
              <a:ext cx="1037644" cy="1016442"/>
              <a:chOff x="5390984" y="1561106"/>
              <a:chExt cx="1037644" cy="1016442"/>
            </a:xfrm>
          </p:grpSpPr>
          <p:grpSp>
            <p:nvGrpSpPr>
              <p:cNvPr id="74" name="Group 4"/>
              <p:cNvGrpSpPr>
                <a:grpSpLocks noChangeAspect="1"/>
              </p:cNvGrpSpPr>
              <p:nvPr/>
            </p:nvGrpSpPr>
            <p:grpSpPr bwMode="auto">
              <a:xfrm>
                <a:off x="5449381" y="1614907"/>
                <a:ext cx="925513" cy="905669"/>
                <a:chOff x="464" y="1502"/>
                <a:chExt cx="1599" cy="1565"/>
              </a:xfrm>
            </p:grpSpPr>
            <p:sp>
              <p:nvSpPr>
                <p:cNvPr id="89" name="Rectangle 5"/>
                <p:cNvSpPr>
                  <a:spLocks noChangeArrowheads="1"/>
                </p:cNvSpPr>
                <p:nvPr/>
              </p:nvSpPr>
              <p:spPr bwMode="auto">
                <a:xfrm>
                  <a:off x="903" y="1513"/>
                  <a:ext cx="1152" cy="117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90" name="Rectangle 6"/>
                <p:cNvSpPr>
                  <a:spLocks noChangeArrowheads="1"/>
                </p:cNvSpPr>
                <p:nvPr/>
              </p:nvSpPr>
              <p:spPr bwMode="auto">
                <a:xfrm>
                  <a:off x="472" y="1889"/>
                  <a:ext cx="1152" cy="117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9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64" y="1504"/>
                  <a:ext cx="439" cy="3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9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615" y="1502"/>
                  <a:ext cx="439" cy="3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9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71" y="2664"/>
                  <a:ext cx="439" cy="3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9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624" y="2681"/>
                  <a:ext cx="439" cy="3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sp>
            <p:nvSpPr>
              <p:cNvPr id="75" name="Oval 74"/>
              <p:cNvSpPr/>
              <p:nvPr/>
            </p:nvSpPr>
            <p:spPr>
              <a:xfrm>
                <a:off x="5390984" y="2433100"/>
                <a:ext cx="135172" cy="1351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052267" y="2442376"/>
                <a:ext cx="135172" cy="1351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392309" y="1774467"/>
                <a:ext cx="135172" cy="1351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630848" y="1575684"/>
                <a:ext cx="135172" cy="1351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284180" y="1561106"/>
                <a:ext cx="135172" cy="1351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045641" y="1767840"/>
                <a:ext cx="135172" cy="1351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926371" y="1910964"/>
                <a:ext cx="135172" cy="13517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870712" y="1656523"/>
                <a:ext cx="135172" cy="13517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512904" y="1990477"/>
                <a:ext cx="135172" cy="13517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632173" y="2229017"/>
                <a:ext cx="135172" cy="13517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735540" y="2062039"/>
                <a:ext cx="135172" cy="13517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824330" y="2333708"/>
                <a:ext cx="135172" cy="13517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182138" y="1983852"/>
                <a:ext cx="135172" cy="135172"/>
              </a:xfrm>
              <a:prstGeom prst="ellips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293456" y="2222390"/>
                <a:ext cx="135172" cy="1351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6448508" y="2560323"/>
              <a:ext cx="162736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ordered form – 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primitive cubic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066058" y="1558456"/>
            <a:ext cx="804727" cy="776177"/>
            <a:chOff x="7066058" y="1558456"/>
            <a:chExt cx="804727" cy="776177"/>
          </a:xfrm>
        </p:grpSpPr>
        <p:sp>
          <p:nvSpPr>
            <p:cNvPr id="98" name="Oval 97"/>
            <p:cNvSpPr/>
            <p:nvPr/>
          </p:nvSpPr>
          <p:spPr>
            <a:xfrm>
              <a:off x="7072685" y="2087218"/>
              <a:ext cx="135172" cy="13517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9" name="Oval 98"/>
            <p:cNvSpPr/>
            <p:nvPr/>
          </p:nvSpPr>
          <p:spPr>
            <a:xfrm>
              <a:off x="7066058" y="1683028"/>
              <a:ext cx="135172" cy="135172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402664" y="155845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Cu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03991" y="196530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Au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45176" y="2403479"/>
            <a:ext cx="3224202" cy="4985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7" name="Group 106"/>
          <p:cNvGrpSpPr/>
          <p:nvPr/>
        </p:nvGrpSpPr>
        <p:grpSpPr>
          <a:xfrm>
            <a:off x="3427023" y="1542553"/>
            <a:ext cx="1960793" cy="923330"/>
            <a:chOff x="3427023" y="1542553"/>
            <a:chExt cx="1960793" cy="923330"/>
          </a:xfrm>
        </p:grpSpPr>
        <p:sp>
          <p:nvSpPr>
            <p:cNvPr id="103" name="TextBox 102"/>
            <p:cNvSpPr txBox="1"/>
            <p:nvPr/>
          </p:nvSpPr>
          <p:spPr>
            <a:xfrm>
              <a:off x="3427023" y="1542553"/>
              <a:ext cx="19607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random occupation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	75% Cu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	25% Au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946484" y="2046136"/>
              <a:ext cx="135172" cy="1351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019136" y="3856379"/>
            <a:ext cx="2149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quenching from 600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899868" y="5263764"/>
            <a:ext cx="25731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annealing 20 days at 365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40 days at 280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4" grpId="0" animBg="1"/>
      <p:bldP spid="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6070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71475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Diffracted intensity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62"/>
          <p:cNvSpPr/>
          <p:nvPr/>
        </p:nvSpPr>
        <p:spPr>
          <a:xfrm>
            <a:off x="332509" y="1232549"/>
            <a:ext cx="8409341" cy="53587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7" name="TextBox 36"/>
          <p:cNvSpPr txBox="1"/>
          <p:nvPr/>
        </p:nvSpPr>
        <p:spPr>
          <a:xfrm>
            <a:off x="1981200" y="1390650"/>
            <a:ext cx="5022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whole lattice – summation over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	        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interference function for intensity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2650" y="2571750"/>
            <a:ext cx="4819650" cy="87630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895725" y="2124075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lattice factor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191000"/>
            <a:ext cx="5486400" cy="62865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600200" y="3629025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scattered by the whole crystal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interference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function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4" name="TextBox 43"/>
          <p:cNvSpPr txBox="1"/>
          <p:nvPr/>
        </p:nvSpPr>
        <p:spPr>
          <a:xfrm>
            <a:off x="3467100" y="5153025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fundamental equation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819274" y="5676899"/>
            <a:ext cx="5495925" cy="809625"/>
            <a:chOff x="1819274" y="5676899"/>
            <a:chExt cx="5495925" cy="809625"/>
          </a:xfrm>
        </p:grpSpPr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2150" y="5753100"/>
              <a:ext cx="5219700" cy="695325"/>
            </a:xfrm>
            <a:prstGeom prst="rect">
              <a:avLst/>
            </a:prstGeom>
            <a:noFill/>
          </p:spPr>
        </p:pic>
        <p:sp>
          <p:nvSpPr>
            <p:cNvPr id="45" name="Rectangle 44"/>
            <p:cNvSpPr/>
            <p:nvPr/>
          </p:nvSpPr>
          <p:spPr>
            <a:xfrm>
              <a:off x="1819274" y="5676899"/>
              <a:ext cx="5495925" cy="8096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8985" y="5104737"/>
            <a:ext cx="1653017" cy="771277"/>
            <a:chOff x="818985" y="5104737"/>
            <a:chExt cx="1653017" cy="771277"/>
          </a:xfrm>
        </p:grpSpPr>
        <p:sp>
          <p:nvSpPr>
            <p:cNvPr id="32" name="TextBox 31"/>
            <p:cNvSpPr txBox="1"/>
            <p:nvPr/>
          </p:nvSpPr>
          <p:spPr>
            <a:xfrm>
              <a:off x="818985" y="5104737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electron density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Arrow Connector 33"/>
            <p:cNvCxnSpPr>
              <a:stCxn id="32" idx="2"/>
            </p:cNvCxnSpPr>
            <p:nvPr/>
          </p:nvCxnSpPr>
          <p:spPr>
            <a:xfrm>
              <a:off x="1645494" y="5474069"/>
              <a:ext cx="477504" cy="401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4887" y="4929809"/>
            <a:ext cx="3944215" cy="971384"/>
            <a:chOff x="4644887" y="4929809"/>
            <a:chExt cx="3944215" cy="971384"/>
          </a:xfrm>
        </p:grpSpPr>
        <p:sp>
          <p:nvSpPr>
            <p:cNvPr id="36" name="TextBox 35"/>
            <p:cNvSpPr txBox="1"/>
            <p:nvPr/>
          </p:nvSpPr>
          <p:spPr>
            <a:xfrm>
              <a:off x="6615485" y="4929809"/>
              <a:ext cx="1973617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complex number – 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phase factor!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Arrow Connector 37"/>
            <p:cNvCxnSpPr>
              <a:stCxn id="36" idx="1"/>
            </p:cNvCxnSpPr>
            <p:nvPr/>
          </p:nvCxnSpPr>
          <p:spPr>
            <a:xfrm flipH="1">
              <a:off x="4644887" y="5252975"/>
              <a:ext cx="1970598" cy="64821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2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6070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171" name="Rectangle 170"/>
          <p:cNvSpPr/>
          <p:nvPr/>
        </p:nvSpPr>
        <p:spPr>
          <a:xfrm>
            <a:off x="457201" y="1171575"/>
            <a:ext cx="8172450" cy="5143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pSp>
        <p:nvGrpSpPr>
          <p:cNvPr id="2" name="Group 172"/>
          <p:cNvGrpSpPr/>
          <p:nvPr/>
        </p:nvGrpSpPr>
        <p:grpSpPr>
          <a:xfrm>
            <a:off x="1979850" y="2895489"/>
            <a:ext cx="5153571" cy="2524967"/>
            <a:chOff x="1979850" y="2343039"/>
            <a:chExt cx="5153571" cy="2524967"/>
          </a:xfrm>
        </p:grpSpPr>
        <p:grpSp>
          <p:nvGrpSpPr>
            <p:cNvPr id="3" name="Group 27"/>
            <p:cNvGrpSpPr/>
            <p:nvPr/>
          </p:nvGrpSpPr>
          <p:grpSpPr>
            <a:xfrm>
              <a:off x="1979850" y="2343039"/>
              <a:ext cx="840474" cy="2506614"/>
              <a:chOff x="1517136" y="1648968"/>
              <a:chExt cx="2212110" cy="2506614"/>
            </a:xfrm>
          </p:grpSpPr>
          <p:grpSp>
            <p:nvGrpSpPr>
              <p:cNvPr id="4" name="Group 11"/>
              <p:cNvGrpSpPr/>
              <p:nvPr/>
            </p:nvGrpSpPr>
            <p:grpSpPr>
              <a:xfrm>
                <a:off x="2395728" y="1648968"/>
                <a:ext cx="448080" cy="2500112"/>
                <a:chOff x="2395728" y="1648968"/>
                <a:chExt cx="3688440" cy="2500112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6" name="Group 12"/>
              <p:cNvGrpSpPr/>
              <p:nvPr/>
            </p:nvGrpSpPr>
            <p:grpSpPr>
              <a:xfrm>
                <a:off x="2843016" y="3623310"/>
                <a:ext cx="448080" cy="528462"/>
                <a:chOff x="2395728" y="1648968"/>
                <a:chExt cx="3688440" cy="2500112"/>
              </a:xfrm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" name="Group 15"/>
              <p:cNvGrpSpPr/>
              <p:nvPr/>
            </p:nvGrpSpPr>
            <p:grpSpPr>
              <a:xfrm>
                <a:off x="3281166" y="4038600"/>
                <a:ext cx="448080" cy="116982"/>
                <a:chOff x="2395728" y="1648968"/>
                <a:chExt cx="3688440" cy="2500112"/>
              </a:xfrm>
            </p:grpSpPr>
            <p:sp>
              <p:nvSpPr>
                <p:cNvPr id="17" name="Freeform 16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>
              <a:xfrm>
                <a:off x="1947666" y="3611880"/>
                <a:ext cx="448080" cy="528462"/>
                <a:chOff x="2395728" y="1648968"/>
                <a:chExt cx="3688440" cy="2500112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9" name="Group 24"/>
              <p:cNvGrpSpPr/>
              <p:nvPr/>
            </p:nvGrpSpPr>
            <p:grpSpPr>
              <a:xfrm>
                <a:off x="1517136" y="4019550"/>
                <a:ext cx="448080" cy="116982"/>
                <a:chOff x="2395728" y="1648968"/>
                <a:chExt cx="3688440" cy="2500112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12" name="Group 47"/>
            <p:cNvGrpSpPr/>
            <p:nvPr/>
          </p:nvGrpSpPr>
          <p:grpSpPr>
            <a:xfrm>
              <a:off x="3432253" y="2352211"/>
              <a:ext cx="840474" cy="2506614"/>
              <a:chOff x="1517136" y="1648968"/>
              <a:chExt cx="2212110" cy="2506614"/>
            </a:xfrm>
          </p:grpSpPr>
          <p:grpSp>
            <p:nvGrpSpPr>
              <p:cNvPr id="13" name="Group 11"/>
              <p:cNvGrpSpPr/>
              <p:nvPr/>
            </p:nvGrpSpPr>
            <p:grpSpPr>
              <a:xfrm>
                <a:off x="2395728" y="1648968"/>
                <a:ext cx="448080" cy="2500112"/>
                <a:chOff x="2395728" y="1648968"/>
                <a:chExt cx="3688440" cy="2500112"/>
              </a:xfrm>
            </p:grpSpPr>
            <p:sp>
              <p:nvSpPr>
                <p:cNvPr id="62" name="Freeform 61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6" name="Group 12"/>
              <p:cNvGrpSpPr/>
              <p:nvPr/>
            </p:nvGrpSpPr>
            <p:grpSpPr>
              <a:xfrm>
                <a:off x="2843016" y="3623310"/>
                <a:ext cx="448080" cy="528462"/>
                <a:chOff x="2395728" y="1648968"/>
                <a:chExt cx="3688440" cy="2500112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9" name="Group 15"/>
              <p:cNvGrpSpPr/>
              <p:nvPr/>
            </p:nvGrpSpPr>
            <p:grpSpPr>
              <a:xfrm>
                <a:off x="3281166" y="4038600"/>
                <a:ext cx="448080" cy="116982"/>
                <a:chOff x="2395728" y="1648968"/>
                <a:chExt cx="3688440" cy="2500112"/>
              </a:xfrm>
            </p:grpSpPr>
            <p:sp>
              <p:nvSpPr>
                <p:cNvPr id="58" name="Freeform 57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20" name="Group 21"/>
              <p:cNvGrpSpPr/>
              <p:nvPr/>
            </p:nvGrpSpPr>
            <p:grpSpPr>
              <a:xfrm>
                <a:off x="1947666" y="3611880"/>
                <a:ext cx="448080" cy="528462"/>
                <a:chOff x="2395728" y="1648968"/>
                <a:chExt cx="3688440" cy="2500112"/>
              </a:xfrm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21" name="Group 24"/>
              <p:cNvGrpSpPr/>
              <p:nvPr/>
            </p:nvGrpSpPr>
            <p:grpSpPr>
              <a:xfrm>
                <a:off x="1517136" y="4019550"/>
                <a:ext cx="448080" cy="116982"/>
                <a:chOff x="2395728" y="1648968"/>
                <a:chExt cx="3688440" cy="2500112"/>
              </a:xfrm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22" name="Group 63"/>
            <p:cNvGrpSpPr/>
            <p:nvPr/>
          </p:nvGrpSpPr>
          <p:grpSpPr>
            <a:xfrm>
              <a:off x="4862591" y="2361392"/>
              <a:ext cx="840474" cy="2506614"/>
              <a:chOff x="1517136" y="1648968"/>
              <a:chExt cx="2212110" cy="2506614"/>
            </a:xfrm>
          </p:grpSpPr>
          <p:grpSp>
            <p:nvGrpSpPr>
              <p:cNvPr id="25" name="Group 11"/>
              <p:cNvGrpSpPr/>
              <p:nvPr/>
            </p:nvGrpSpPr>
            <p:grpSpPr>
              <a:xfrm>
                <a:off x="2395728" y="1648968"/>
                <a:ext cx="448080" cy="2500112"/>
                <a:chOff x="2395728" y="1648968"/>
                <a:chExt cx="3688440" cy="2500112"/>
              </a:xfrm>
            </p:grpSpPr>
            <p:sp>
              <p:nvSpPr>
                <p:cNvPr id="78" name="Freeform 77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28" name="Group 12"/>
              <p:cNvGrpSpPr/>
              <p:nvPr/>
            </p:nvGrpSpPr>
            <p:grpSpPr>
              <a:xfrm>
                <a:off x="2843016" y="3623310"/>
                <a:ext cx="448080" cy="528462"/>
                <a:chOff x="2395728" y="1648968"/>
                <a:chExt cx="3688440" cy="2500112"/>
              </a:xfrm>
            </p:grpSpPr>
            <p:sp>
              <p:nvSpPr>
                <p:cNvPr id="76" name="Freeform 75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29" name="Group 15"/>
              <p:cNvGrpSpPr/>
              <p:nvPr/>
            </p:nvGrpSpPr>
            <p:grpSpPr>
              <a:xfrm>
                <a:off x="3281166" y="4038600"/>
                <a:ext cx="448080" cy="116982"/>
                <a:chOff x="2395728" y="1648968"/>
                <a:chExt cx="3688440" cy="2500112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0" name="Group 21"/>
              <p:cNvGrpSpPr/>
              <p:nvPr/>
            </p:nvGrpSpPr>
            <p:grpSpPr>
              <a:xfrm>
                <a:off x="1947666" y="3611880"/>
                <a:ext cx="448080" cy="528462"/>
                <a:chOff x="2395728" y="1648968"/>
                <a:chExt cx="3688440" cy="2500112"/>
              </a:xfrm>
            </p:grpSpPr>
            <p:sp>
              <p:nvSpPr>
                <p:cNvPr id="72" name="Freeform 71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1" name="Group 24"/>
              <p:cNvGrpSpPr/>
              <p:nvPr/>
            </p:nvGrpSpPr>
            <p:grpSpPr>
              <a:xfrm>
                <a:off x="1517136" y="4019550"/>
                <a:ext cx="448080" cy="116982"/>
                <a:chOff x="2395728" y="1648968"/>
                <a:chExt cx="3688440" cy="2500112"/>
              </a:xfrm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32" name="Group 79"/>
            <p:cNvGrpSpPr/>
            <p:nvPr/>
          </p:nvGrpSpPr>
          <p:grpSpPr>
            <a:xfrm>
              <a:off x="6292947" y="2348539"/>
              <a:ext cx="840474" cy="2506614"/>
              <a:chOff x="1517136" y="1648968"/>
              <a:chExt cx="2212110" cy="2506614"/>
            </a:xfrm>
          </p:grpSpPr>
          <p:grpSp>
            <p:nvGrpSpPr>
              <p:cNvPr id="33" name="Group 11"/>
              <p:cNvGrpSpPr/>
              <p:nvPr/>
            </p:nvGrpSpPr>
            <p:grpSpPr>
              <a:xfrm>
                <a:off x="2395728" y="1648968"/>
                <a:ext cx="448080" cy="2500112"/>
                <a:chOff x="2395728" y="1648968"/>
                <a:chExt cx="3688440" cy="2500112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4" name="Group 12"/>
              <p:cNvGrpSpPr/>
              <p:nvPr/>
            </p:nvGrpSpPr>
            <p:grpSpPr>
              <a:xfrm>
                <a:off x="2843016" y="3623310"/>
                <a:ext cx="448080" cy="528462"/>
                <a:chOff x="2395728" y="1648968"/>
                <a:chExt cx="3688440" cy="2500112"/>
              </a:xfrm>
            </p:grpSpPr>
            <p:sp>
              <p:nvSpPr>
                <p:cNvPr id="92" name="Freeform 91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5" name="Group 15"/>
              <p:cNvGrpSpPr/>
              <p:nvPr/>
            </p:nvGrpSpPr>
            <p:grpSpPr>
              <a:xfrm>
                <a:off x="3281166" y="4038600"/>
                <a:ext cx="448080" cy="116982"/>
                <a:chOff x="2395728" y="1648968"/>
                <a:chExt cx="3688440" cy="2500112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6" name="Group 21"/>
              <p:cNvGrpSpPr/>
              <p:nvPr/>
            </p:nvGrpSpPr>
            <p:grpSpPr>
              <a:xfrm>
                <a:off x="1947666" y="3611880"/>
                <a:ext cx="448080" cy="528462"/>
                <a:chOff x="2395728" y="1648968"/>
                <a:chExt cx="3688440" cy="2500112"/>
              </a:xfrm>
            </p:grpSpPr>
            <p:sp>
              <p:nvSpPr>
                <p:cNvPr id="88" name="Freeform 87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7" name="Group 24"/>
              <p:cNvGrpSpPr/>
              <p:nvPr/>
            </p:nvGrpSpPr>
            <p:grpSpPr>
              <a:xfrm>
                <a:off x="1517136" y="4019550"/>
                <a:ext cx="448080" cy="116982"/>
                <a:chOff x="2395728" y="1648968"/>
                <a:chExt cx="3688440" cy="2500112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2395728" y="1648968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 rot="10800000" flipV="1">
                  <a:off x="4227936" y="1655816"/>
                  <a:ext cx="1856232" cy="2493264"/>
                </a:xfrm>
                <a:custGeom>
                  <a:avLst/>
                  <a:gdLst>
                    <a:gd name="connsiteX0" fmla="*/ 0 w 1856232"/>
                    <a:gd name="connsiteY0" fmla="*/ 2493264 h 2493264"/>
                    <a:gd name="connsiteX1" fmla="*/ 749808 w 1856232"/>
                    <a:gd name="connsiteY1" fmla="*/ 2127504 h 2493264"/>
                    <a:gd name="connsiteX2" fmla="*/ 1426464 w 1856232"/>
                    <a:gd name="connsiteY2" fmla="*/ 353568 h 2493264"/>
                    <a:gd name="connsiteX3" fmla="*/ 1856232 w 1856232"/>
                    <a:gd name="connsiteY3" fmla="*/ 6096 h 2493264"/>
                    <a:gd name="connsiteX4" fmla="*/ 1856232 w 1856232"/>
                    <a:gd name="connsiteY4" fmla="*/ 6096 h 249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32" h="2493264">
                      <a:moveTo>
                        <a:pt x="0" y="2493264"/>
                      </a:moveTo>
                      <a:cubicBezTo>
                        <a:pt x="256032" y="2488692"/>
                        <a:pt x="512064" y="2484120"/>
                        <a:pt x="749808" y="2127504"/>
                      </a:cubicBezTo>
                      <a:cubicBezTo>
                        <a:pt x="987552" y="1770888"/>
                        <a:pt x="1242060" y="707136"/>
                        <a:pt x="1426464" y="353568"/>
                      </a:cubicBezTo>
                      <a:cubicBezTo>
                        <a:pt x="1610868" y="0"/>
                        <a:pt x="1856232" y="6096"/>
                        <a:pt x="1856232" y="6096"/>
                      </a:cubicBezTo>
                      <a:lnTo>
                        <a:pt x="1856232" y="609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</p:grpSp>
      <p:grpSp>
        <p:nvGrpSpPr>
          <p:cNvPr id="38" name="Group 173"/>
          <p:cNvGrpSpPr/>
          <p:nvPr/>
        </p:nvGrpSpPr>
        <p:grpSpPr>
          <a:xfrm>
            <a:off x="971600" y="1863457"/>
            <a:ext cx="7200800" cy="3558153"/>
            <a:chOff x="971600" y="1311007"/>
            <a:chExt cx="7200800" cy="355815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71600" y="4869160"/>
              <a:ext cx="7200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980501" y="1311007"/>
              <a:ext cx="0" cy="3536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Rectangle 176"/>
          <p:cNvSpPr/>
          <p:nvPr/>
        </p:nvSpPr>
        <p:spPr>
          <a:xfrm>
            <a:off x="1104900" y="238126"/>
            <a:ext cx="729615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Angular dependence of intensity</a:t>
            </a:r>
            <a:endParaRPr lang="sk-SK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762625" y="2181225"/>
            <a:ext cx="21852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Interference function </a:t>
            </a:r>
            <a:endParaRPr lang="sk-SK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flipH="1">
            <a:off x="5324475" y="2657475"/>
            <a:ext cx="45720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85"/>
          <p:cNvGrpSpPr/>
          <p:nvPr/>
        </p:nvGrpSpPr>
        <p:grpSpPr>
          <a:xfrm>
            <a:off x="980194" y="2114550"/>
            <a:ext cx="7227372" cy="2879189"/>
            <a:chOff x="980194" y="2114550"/>
            <a:chExt cx="7227372" cy="2879189"/>
          </a:xfrm>
        </p:grpSpPr>
        <p:sp>
          <p:nvSpPr>
            <p:cNvPr id="47" name="Freeform 46"/>
            <p:cNvSpPr/>
            <p:nvPr/>
          </p:nvSpPr>
          <p:spPr>
            <a:xfrm rot="10800000" flipV="1">
              <a:off x="980194" y="2752184"/>
              <a:ext cx="7227372" cy="2241555"/>
            </a:xfrm>
            <a:custGeom>
              <a:avLst/>
              <a:gdLst>
                <a:gd name="connsiteX0" fmla="*/ 0 w 1856232"/>
                <a:gd name="connsiteY0" fmla="*/ 2493264 h 2493264"/>
                <a:gd name="connsiteX1" fmla="*/ 749808 w 1856232"/>
                <a:gd name="connsiteY1" fmla="*/ 2127504 h 2493264"/>
                <a:gd name="connsiteX2" fmla="*/ 1426464 w 1856232"/>
                <a:gd name="connsiteY2" fmla="*/ 353568 h 2493264"/>
                <a:gd name="connsiteX3" fmla="*/ 1856232 w 1856232"/>
                <a:gd name="connsiteY3" fmla="*/ 6096 h 2493264"/>
                <a:gd name="connsiteX4" fmla="*/ 1856232 w 1856232"/>
                <a:gd name="connsiteY4" fmla="*/ 6096 h 249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32" h="2493264">
                  <a:moveTo>
                    <a:pt x="0" y="2493264"/>
                  </a:moveTo>
                  <a:cubicBezTo>
                    <a:pt x="256032" y="2488692"/>
                    <a:pt x="512064" y="2484120"/>
                    <a:pt x="749808" y="2127504"/>
                  </a:cubicBezTo>
                  <a:cubicBezTo>
                    <a:pt x="987552" y="1770888"/>
                    <a:pt x="1242060" y="707136"/>
                    <a:pt x="1426464" y="353568"/>
                  </a:cubicBezTo>
                  <a:cubicBezTo>
                    <a:pt x="1610868" y="0"/>
                    <a:pt x="1856232" y="6096"/>
                    <a:pt x="1856232" y="6096"/>
                  </a:cubicBezTo>
                  <a:lnTo>
                    <a:pt x="1856232" y="6096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476375" y="2114550"/>
              <a:ext cx="215636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[atomic factor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sk-SK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 flipH="1">
              <a:off x="1590675" y="2486025"/>
              <a:ext cx="47625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86"/>
          <p:cNvGrpSpPr/>
          <p:nvPr/>
        </p:nvGrpSpPr>
        <p:grpSpPr>
          <a:xfrm>
            <a:off x="1978379" y="1362075"/>
            <a:ext cx="5150923" cy="4044241"/>
            <a:chOff x="1978379" y="1362075"/>
            <a:chExt cx="5150923" cy="4044241"/>
          </a:xfrm>
        </p:grpSpPr>
        <p:grpSp>
          <p:nvGrpSpPr>
            <p:cNvPr id="41" name="Group 174"/>
            <p:cNvGrpSpPr/>
            <p:nvPr/>
          </p:nvGrpSpPr>
          <p:grpSpPr>
            <a:xfrm>
              <a:off x="1978379" y="2995741"/>
              <a:ext cx="5150923" cy="2410575"/>
              <a:chOff x="1978379" y="2452816"/>
              <a:chExt cx="5150923" cy="2410575"/>
            </a:xfrm>
          </p:grpSpPr>
          <p:grpSp>
            <p:nvGrpSpPr>
              <p:cNvPr id="42" name="Group 106"/>
              <p:cNvGrpSpPr/>
              <p:nvPr/>
            </p:nvGrpSpPr>
            <p:grpSpPr>
              <a:xfrm>
                <a:off x="1978379" y="2452816"/>
                <a:ext cx="840474" cy="2406456"/>
                <a:chOff x="1517136" y="1648968"/>
                <a:chExt cx="2212110" cy="2506614"/>
              </a:xfrm>
            </p:grpSpPr>
            <p:grpSp>
              <p:nvGrpSpPr>
                <p:cNvPr id="43" name="Group 11"/>
                <p:cNvGrpSpPr/>
                <p:nvPr/>
              </p:nvGrpSpPr>
              <p:grpSpPr>
                <a:xfrm>
                  <a:off x="2395728" y="1648968"/>
                  <a:ext cx="448080" cy="2500112"/>
                  <a:chOff x="2395728" y="1648968"/>
                  <a:chExt cx="3688440" cy="2500112"/>
                </a:xfrm>
              </p:grpSpPr>
              <p:sp>
                <p:nvSpPr>
                  <p:cNvPr id="121" name="Freeform 120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22" name="Freeform 121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4" name="Group 12"/>
                <p:cNvGrpSpPr/>
                <p:nvPr/>
              </p:nvGrpSpPr>
              <p:grpSpPr>
                <a:xfrm>
                  <a:off x="2843016" y="3623310"/>
                  <a:ext cx="448080" cy="528462"/>
                  <a:chOff x="2395728" y="1648968"/>
                  <a:chExt cx="3688440" cy="2500112"/>
                </a:xfrm>
              </p:grpSpPr>
              <p:sp>
                <p:nvSpPr>
                  <p:cNvPr id="119" name="Freeform 118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20" name="Freeform 119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5" name="Group 15"/>
                <p:cNvGrpSpPr/>
                <p:nvPr/>
              </p:nvGrpSpPr>
              <p:grpSpPr>
                <a:xfrm>
                  <a:off x="3281166" y="4038600"/>
                  <a:ext cx="448080" cy="116982"/>
                  <a:chOff x="2395728" y="1648968"/>
                  <a:chExt cx="3688440" cy="2500112"/>
                </a:xfrm>
              </p:grpSpPr>
              <p:sp>
                <p:nvSpPr>
                  <p:cNvPr id="117" name="Freeform 116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6" name="Group 21"/>
                <p:cNvGrpSpPr/>
                <p:nvPr/>
              </p:nvGrpSpPr>
              <p:grpSpPr>
                <a:xfrm>
                  <a:off x="1947666" y="3611880"/>
                  <a:ext cx="448080" cy="528462"/>
                  <a:chOff x="2395728" y="1648968"/>
                  <a:chExt cx="3688440" cy="2500112"/>
                </a:xfrm>
              </p:grpSpPr>
              <p:sp>
                <p:nvSpPr>
                  <p:cNvPr id="115" name="Freeform 114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6" name="Freeform 115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8" name="Group 24"/>
                <p:cNvGrpSpPr/>
                <p:nvPr/>
              </p:nvGrpSpPr>
              <p:grpSpPr>
                <a:xfrm>
                  <a:off x="1517136" y="4019550"/>
                  <a:ext cx="448080" cy="116982"/>
                  <a:chOff x="2395728" y="1648968"/>
                  <a:chExt cx="3688440" cy="2500112"/>
                </a:xfrm>
              </p:grpSpPr>
              <p:sp>
                <p:nvSpPr>
                  <p:cNvPr id="113" name="Freeform 112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4" name="Freeform 113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  <p:grpSp>
            <p:nvGrpSpPr>
              <p:cNvPr id="49" name="Group 122"/>
              <p:cNvGrpSpPr/>
              <p:nvPr/>
            </p:nvGrpSpPr>
            <p:grpSpPr>
              <a:xfrm>
                <a:off x="3434417" y="3299253"/>
                <a:ext cx="840474" cy="1557959"/>
                <a:chOff x="1517136" y="1648968"/>
                <a:chExt cx="2212110" cy="2506614"/>
              </a:xfrm>
            </p:grpSpPr>
            <p:grpSp>
              <p:nvGrpSpPr>
                <p:cNvPr id="50" name="Group 11"/>
                <p:cNvGrpSpPr/>
                <p:nvPr/>
              </p:nvGrpSpPr>
              <p:grpSpPr>
                <a:xfrm>
                  <a:off x="2395728" y="1648968"/>
                  <a:ext cx="448080" cy="2500112"/>
                  <a:chOff x="2395728" y="1648968"/>
                  <a:chExt cx="3688440" cy="2500112"/>
                </a:xfrm>
              </p:grpSpPr>
              <p:sp>
                <p:nvSpPr>
                  <p:cNvPr id="137" name="Freeform 136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38" name="Freeform 137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1" name="Group 12"/>
                <p:cNvGrpSpPr/>
                <p:nvPr/>
              </p:nvGrpSpPr>
              <p:grpSpPr>
                <a:xfrm>
                  <a:off x="2843016" y="3623310"/>
                  <a:ext cx="448080" cy="528462"/>
                  <a:chOff x="2395728" y="1648968"/>
                  <a:chExt cx="3688440" cy="2500112"/>
                </a:xfrm>
              </p:grpSpPr>
              <p:sp>
                <p:nvSpPr>
                  <p:cNvPr id="135" name="Freeform 134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2" name="Group 15"/>
                <p:cNvGrpSpPr/>
                <p:nvPr/>
              </p:nvGrpSpPr>
              <p:grpSpPr>
                <a:xfrm>
                  <a:off x="3281166" y="4038600"/>
                  <a:ext cx="448080" cy="116982"/>
                  <a:chOff x="2395728" y="1648968"/>
                  <a:chExt cx="3688440" cy="2500112"/>
                </a:xfrm>
              </p:grpSpPr>
              <p:sp>
                <p:nvSpPr>
                  <p:cNvPr id="133" name="Freeform 132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34" name="Freeform 133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3" name="Group 21"/>
                <p:cNvGrpSpPr/>
                <p:nvPr/>
              </p:nvGrpSpPr>
              <p:grpSpPr>
                <a:xfrm>
                  <a:off x="1947666" y="3611880"/>
                  <a:ext cx="448080" cy="528462"/>
                  <a:chOff x="2395728" y="1648968"/>
                  <a:chExt cx="3688440" cy="2500112"/>
                </a:xfrm>
              </p:grpSpPr>
              <p:sp>
                <p:nvSpPr>
                  <p:cNvPr id="131" name="Freeform 130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32" name="Freeform 131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4" name="Group 24"/>
                <p:cNvGrpSpPr/>
                <p:nvPr/>
              </p:nvGrpSpPr>
              <p:grpSpPr>
                <a:xfrm>
                  <a:off x="1517136" y="4019550"/>
                  <a:ext cx="448080" cy="116982"/>
                  <a:chOff x="2395728" y="1648968"/>
                  <a:chExt cx="3688440" cy="2500112"/>
                </a:xfrm>
              </p:grpSpPr>
              <p:sp>
                <p:nvSpPr>
                  <p:cNvPr id="129" name="Freeform 128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30" name="Freeform 129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  <p:grpSp>
            <p:nvGrpSpPr>
              <p:cNvPr id="65" name="Group 138"/>
              <p:cNvGrpSpPr/>
              <p:nvPr/>
            </p:nvGrpSpPr>
            <p:grpSpPr>
              <a:xfrm>
                <a:off x="4861622" y="4127157"/>
                <a:ext cx="840474" cy="730056"/>
                <a:chOff x="1517136" y="1648968"/>
                <a:chExt cx="2212110" cy="2506614"/>
              </a:xfrm>
            </p:grpSpPr>
            <p:grpSp>
              <p:nvGrpSpPr>
                <p:cNvPr id="66" name="Group 11"/>
                <p:cNvGrpSpPr/>
                <p:nvPr/>
              </p:nvGrpSpPr>
              <p:grpSpPr>
                <a:xfrm>
                  <a:off x="2395728" y="1648968"/>
                  <a:ext cx="448080" cy="2500112"/>
                  <a:chOff x="2395728" y="1648968"/>
                  <a:chExt cx="3688440" cy="2500112"/>
                </a:xfrm>
              </p:grpSpPr>
              <p:sp>
                <p:nvSpPr>
                  <p:cNvPr id="153" name="Freeform 152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7" name="Group 12"/>
                <p:cNvGrpSpPr/>
                <p:nvPr/>
              </p:nvGrpSpPr>
              <p:grpSpPr>
                <a:xfrm>
                  <a:off x="2843016" y="3623310"/>
                  <a:ext cx="448080" cy="528462"/>
                  <a:chOff x="2395728" y="1648968"/>
                  <a:chExt cx="3688440" cy="2500112"/>
                </a:xfrm>
              </p:grpSpPr>
              <p:sp>
                <p:nvSpPr>
                  <p:cNvPr id="151" name="Freeform 150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8" name="Group 15"/>
                <p:cNvGrpSpPr/>
                <p:nvPr/>
              </p:nvGrpSpPr>
              <p:grpSpPr>
                <a:xfrm>
                  <a:off x="3281166" y="4038600"/>
                  <a:ext cx="448080" cy="116982"/>
                  <a:chOff x="2395728" y="1648968"/>
                  <a:chExt cx="3688440" cy="2500112"/>
                </a:xfrm>
              </p:grpSpPr>
              <p:sp>
                <p:nvSpPr>
                  <p:cNvPr id="149" name="Freeform 148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50" name="Freeform 149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9" name="Group 21"/>
                <p:cNvGrpSpPr/>
                <p:nvPr/>
              </p:nvGrpSpPr>
              <p:grpSpPr>
                <a:xfrm>
                  <a:off x="1947666" y="3611880"/>
                  <a:ext cx="448080" cy="528462"/>
                  <a:chOff x="2395728" y="1648968"/>
                  <a:chExt cx="3688440" cy="2500112"/>
                </a:xfrm>
              </p:grpSpPr>
              <p:sp>
                <p:nvSpPr>
                  <p:cNvPr id="147" name="Freeform 146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48" name="Freeform 147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0" name="Group 24"/>
                <p:cNvGrpSpPr/>
                <p:nvPr/>
              </p:nvGrpSpPr>
              <p:grpSpPr>
                <a:xfrm>
                  <a:off x="1517136" y="4019550"/>
                  <a:ext cx="448080" cy="116982"/>
                  <a:chOff x="2395728" y="1648968"/>
                  <a:chExt cx="3688440" cy="2500112"/>
                </a:xfrm>
              </p:grpSpPr>
              <p:sp>
                <p:nvSpPr>
                  <p:cNvPr id="145" name="Freeform 144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46" name="Freeform 145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  <p:grpSp>
            <p:nvGrpSpPr>
              <p:cNvPr id="81" name="Group 154"/>
              <p:cNvGrpSpPr/>
              <p:nvPr/>
            </p:nvGrpSpPr>
            <p:grpSpPr>
              <a:xfrm>
                <a:off x="6288828" y="4417541"/>
                <a:ext cx="840474" cy="445850"/>
                <a:chOff x="1517136" y="1648968"/>
                <a:chExt cx="2212110" cy="2506614"/>
              </a:xfrm>
            </p:grpSpPr>
            <p:grpSp>
              <p:nvGrpSpPr>
                <p:cNvPr id="82" name="Group 11"/>
                <p:cNvGrpSpPr/>
                <p:nvPr/>
              </p:nvGrpSpPr>
              <p:grpSpPr>
                <a:xfrm>
                  <a:off x="2395728" y="1648968"/>
                  <a:ext cx="448080" cy="2500112"/>
                  <a:chOff x="2395728" y="1648968"/>
                  <a:chExt cx="3688440" cy="2500112"/>
                </a:xfrm>
              </p:grpSpPr>
              <p:sp>
                <p:nvSpPr>
                  <p:cNvPr id="169" name="Freeform 168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3" name="Group 12"/>
                <p:cNvGrpSpPr/>
                <p:nvPr/>
              </p:nvGrpSpPr>
              <p:grpSpPr>
                <a:xfrm>
                  <a:off x="2843016" y="3623310"/>
                  <a:ext cx="448080" cy="528462"/>
                  <a:chOff x="2395728" y="1648968"/>
                  <a:chExt cx="3688440" cy="2500112"/>
                </a:xfrm>
              </p:grpSpPr>
              <p:sp>
                <p:nvSpPr>
                  <p:cNvPr id="167" name="Freeform 166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4" name="Group 15"/>
                <p:cNvGrpSpPr/>
                <p:nvPr/>
              </p:nvGrpSpPr>
              <p:grpSpPr>
                <a:xfrm>
                  <a:off x="3281166" y="4038600"/>
                  <a:ext cx="448080" cy="116982"/>
                  <a:chOff x="2395728" y="1648968"/>
                  <a:chExt cx="3688440" cy="2500112"/>
                </a:xfrm>
              </p:grpSpPr>
              <p:sp>
                <p:nvSpPr>
                  <p:cNvPr id="165" name="Freeform 164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66" name="Freeform 165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5" name="Group 21"/>
                <p:cNvGrpSpPr/>
                <p:nvPr/>
              </p:nvGrpSpPr>
              <p:grpSpPr>
                <a:xfrm>
                  <a:off x="1947666" y="3611880"/>
                  <a:ext cx="448080" cy="528462"/>
                  <a:chOff x="2395728" y="1648968"/>
                  <a:chExt cx="3688440" cy="2500112"/>
                </a:xfrm>
              </p:grpSpPr>
              <p:sp>
                <p:nvSpPr>
                  <p:cNvPr id="163" name="Freeform 162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64" name="Freeform 163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6" name="Group 24"/>
                <p:cNvGrpSpPr/>
                <p:nvPr/>
              </p:nvGrpSpPr>
              <p:grpSpPr>
                <a:xfrm>
                  <a:off x="1517136" y="4019550"/>
                  <a:ext cx="448080" cy="116982"/>
                  <a:chOff x="2395728" y="1648968"/>
                  <a:chExt cx="3688440" cy="2500112"/>
                </a:xfrm>
              </p:grpSpPr>
              <p:sp>
                <p:nvSpPr>
                  <p:cNvPr id="161" name="Freeform 160"/>
                  <p:cNvSpPr/>
                  <p:nvPr/>
                </p:nvSpPr>
                <p:spPr>
                  <a:xfrm>
                    <a:off x="2395728" y="1648968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62" name="Freeform 161"/>
                  <p:cNvSpPr/>
                  <p:nvPr/>
                </p:nvSpPr>
                <p:spPr>
                  <a:xfrm rot="10800000" flipV="1">
                    <a:off x="4227936" y="1655816"/>
                    <a:ext cx="1856232" cy="2493264"/>
                  </a:xfrm>
                  <a:custGeom>
                    <a:avLst/>
                    <a:gdLst>
                      <a:gd name="connsiteX0" fmla="*/ 0 w 1856232"/>
                      <a:gd name="connsiteY0" fmla="*/ 2493264 h 2493264"/>
                      <a:gd name="connsiteX1" fmla="*/ 749808 w 1856232"/>
                      <a:gd name="connsiteY1" fmla="*/ 2127504 h 2493264"/>
                      <a:gd name="connsiteX2" fmla="*/ 1426464 w 1856232"/>
                      <a:gd name="connsiteY2" fmla="*/ 353568 h 2493264"/>
                      <a:gd name="connsiteX3" fmla="*/ 1856232 w 1856232"/>
                      <a:gd name="connsiteY3" fmla="*/ 6096 h 2493264"/>
                      <a:gd name="connsiteX4" fmla="*/ 1856232 w 1856232"/>
                      <a:gd name="connsiteY4" fmla="*/ 6096 h 249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6232" h="2493264">
                        <a:moveTo>
                          <a:pt x="0" y="2493264"/>
                        </a:moveTo>
                        <a:cubicBezTo>
                          <a:pt x="256032" y="2488692"/>
                          <a:pt x="512064" y="2484120"/>
                          <a:pt x="749808" y="2127504"/>
                        </a:cubicBezTo>
                        <a:cubicBezTo>
                          <a:pt x="987552" y="1770888"/>
                          <a:pt x="1242060" y="707136"/>
                          <a:pt x="1426464" y="353568"/>
                        </a:cubicBezTo>
                        <a:cubicBezTo>
                          <a:pt x="1610868" y="0"/>
                          <a:pt x="1856232" y="6096"/>
                          <a:pt x="1856232" y="6096"/>
                        </a:cubicBezTo>
                        <a:lnTo>
                          <a:pt x="1856232" y="6096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</p:grpSp>
        <p:sp>
          <p:nvSpPr>
            <p:cNvPr id="184" name="TextBox 183"/>
            <p:cNvSpPr txBox="1"/>
            <p:nvPr/>
          </p:nvSpPr>
          <p:spPr>
            <a:xfrm>
              <a:off x="3995936" y="1362075"/>
              <a:ext cx="125386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intensity  </a:t>
              </a:r>
              <a:endParaRPr lang="sk-SK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7505700" y="56007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~ sin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1" y="332656"/>
            <a:ext cx="8172450" cy="61926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3" y="515938"/>
            <a:ext cx="7546975" cy="5829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07904" y="620688"/>
            <a:ext cx="1672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YBCO/sapphire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11967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001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628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002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23395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003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981075" y="274638"/>
            <a:ext cx="716280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354638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571625" y="371475"/>
            <a:ext cx="5980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Properties of X-rays, electrons and neutrons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495300" y="1244564"/>
            <a:ext cx="8162925" cy="50845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152775" y="1390650"/>
            <a:ext cx="46730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X-rays		electrons		neutrons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76300" y="1962150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			0		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0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77880" y="2524125"/>
            <a:ext cx="739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 mass			0	      9.1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×10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-31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 kg	      1.67×10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-27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 kg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85825" y="3059668"/>
            <a:ext cx="715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		         ~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  ~ 100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   ~ 0.03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85825" y="3648075"/>
            <a:ext cx="711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 length	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0.15 nm	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0.004 nm	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0.12 nm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57250" y="4229100"/>
            <a:ext cx="687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Bragg angles	 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	             ~ 1°	 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85825" y="4781550"/>
            <a:ext cx="695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extinction length	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 10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	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0.03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	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85825" y="5353050"/>
            <a:ext cx="687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absorption length	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	 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	 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cm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6070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71475"/>
            <a:ext cx="2700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Measured intensity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62"/>
          <p:cNvSpPr/>
          <p:nvPr/>
        </p:nvSpPr>
        <p:spPr>
          <a:xfrm>
            <a:off x="351559" y="1280174"/>
            <a:ext cx="8409341" cy="53587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6775" y="2800350"/>
            <a:ext cx="3133725" cy="314325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4950" y="1752600"/>
            <a:ext cx="1752600" cy="314325"/>
          </a:xfrm>
          <a:prstGeom prst="rect">
            <a:avLst/>
          </a:prstGeom>
          <a:noFill/>
        </p:spPr>
      </p:pic>
      <p:grpSp>
        <p:nvGrpSpPr>
          <p:cNvPr id="36" name="Group 24"/>
          <p:cNvGrpSpPr/>
          <p:nvPr/>
        </p:nvGrpSpPr>
        <p:grpSpPr>
          <a:xfrm>
            <a:off x="1068194" y="1938201"/>
            <a:ext cx="1052684" cy="1872208"/>
            <a:chOff x="1719116" y="1916832"/>
            <a:chExt cx="1052684" cy="1872208"/>
          </a:xfrm>
        </p:grpSpPr>
        <p:grpSp>
          <p:nvGrpSpPr>
            <p:cNvPr id="38" name="Group 11"/>
            <p:cNvGrpSpPr/>
            <p:nvPr/>
          </p:nvGrpSpPr>
          <p:grpSpPr>
            <a:xfrm>
              <a:off x="1719116" y="1916832"/>
              <a:ext cx="1052684" cy="1872208"/>
              <a:chOff x="2395728" y="1648968"/>
              <a:chExt cx="3688440" cy="2500112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2395728" y="1648968"/>
                <a:ext cx="1856232" cy="2493264"/>
              </a:xfrm>
              <a:custGeom>
                <a:avLst/>
                <a:gdLst>
                  <a:gd name="connsiteX0" fmla="*/ 0 w 1856232"/>
                  <a:gd name="connsiteY0" fmla="*/ 2493264 h 2493264"/>
                  <a:gd name="connsiteX1" fmla="*/ 749808 w 1856232"/>
                  <a:gd name="connsiteY1" fmla="*/ 2127504 h 2493264"/>
                  <a:gd name="connsiteX2" fmla="*/ 1426464 w 1856232"/>
                  <a:gd name="connsiteY2" fmla="*/ 353568 h 2493264"/>
                  <a:gd name="connsiteX3" fmla="*/ 1856232 w 1856232"/>
                  <a:gd name="connsiteY3" fmla="*/ 6096 h 2493264"/>
                  <a:gd name="connsiteX4" fmla="*/ 1856232 w 1856232"/>
                  <a:gd name="connsiteY4" fmla="*/ 6096 h 249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232" h="2493264">
                    <a:moveTo>
                      <a:pt x="0" y="2493264"/>
                    </a:moveTo>
                    <a:cubicBezTo>
                      <a:pt x="256032" y="2488692"/>
                      <a:pt x="512064" y="2484120"/>
                      <a:pt x="749808" y="2127504"/>
                    </a:cubicBezTo>
                    <a:cubicBezTo>
                      <a:pt x="987552" y="1770888"/>
                      <a:pt x="1242060" y="707136"/>
                      <a:pt x="1426464" y="353568"/>
                    </a:cubicBezTo>
                    <a:cubicBezTo>
                      <a:pt x="1610868" y="0"/>
                      <a:pt x="1856232" y="6096"/>
                      <a:pt x="1856232" y="6096"/>
                    </a:cubicBezTo>
                    <a:lnTo>
                      <a:pt x="1856232" y="6096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Freeform 42"/>
              <p:cNvSpPr/>
              <p:nvPr/>
            </p:nvSpPr>
            <p:spPr>
              <a:xfrm rot="10800000" flipV="1">
                <a:off x="4227936" y="1655816"/>
                <a:ext cx="1856232" cy="2493264"/>
              </a:xfrm>
              <a:custGeom>
                <a:avLst/>
                <a:gdLst>
                  <a:gd name="connsiteX0" fmla="*/ 0 w 1856232"/>
                  <a:gd name="connsiteY0" fmla="*/ 2493264 h 2493264"/>
                  <a:gd name="connsiteX1" fmla="*/ 749808 w 1856232"/>
                  <a:gd name="connsiteY1" fmla="*/ 2127504 h 2493264"/>
                  <a:gd name="connsiteX2" fmla="*/ 1426464 w 1856232"/>
                  <a:gd name="connsiteY2" fmla="*/ 353568 h 2493264"/>
                  <a:gd name="connsiteX3" fmla="*/ 1856232 w 1856232"/>
                  <a:gd name="connsiteY3" fmla="*/ 6096 h 2493264"/>
                  <a:gd name="connsiteX4" fmla="*/ 1856232 w 1856232"/>
                  <a:gd name="connsiteY4" fmla="*/ 6096 h 249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232" h="2493264">
                    <a:moveTo>
                      <a:pt x="0" y="2493264"/>
                    </a:moveTo>
                    <a:cubicBezTo>
                      <a:pt x="256032" y="2488692"/>
                      <a:pt x="512064" y="2484120"/>
                      <a:pt x="749808" y="2127504"/>
                    </a:cubicBezTo>
                    <a:cubicBezTo>
                      <a:pt x="987552" y="1770888"/>
                      <a:pt x="1242060" y="707136"/>
                      <a:pt x="1426464" y="353568"/>
                    </a:cubicBezTo>
                    <a:cubicBezTo>
                      <a:pt x="1610868" y="0"/>
                      <a:pt x="1856232" y="6096"/>
                      <a:pt x="1856232" y="6096"/>
                    </a:cubicBezTo>
                    <a:lnTo>
                      <a:pt x="1856232" y="6096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cxnSp>
          <p:nvCxnSpPr>
            <p:cNvPr id="40" name="Straight Connector 39"/>
            <p:cNvCxnSpPr>
              <a:stCxn id="41" idx="0"/>
              <a:endCxn id="43" idx="0"/>
            </p:cNvCxnSpPr>
            <p:nvPr/>
          </p:nvCxnSpPr>
          <p:spPr>
            <a:xfrm>
              <a:off x="1719116" y="3783912"/>
              <a:ext cx="1052684" cy="5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781175" y="1704975"/>
            <a:ext cx="2983267" cy="369332"/>
            <a:chOff x="1781175" y="1704975"/>
            <a:chExt cx="2983267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2790825" y="1704975"/>
              <a:ext cx="1973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maximum intensity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1781175" y="1866900"/>
              <a:ext cx="933450" cy="857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666875" y="2733675"/>
            <a:ext cx="2615042" cy="369332"/>
            <a:chOff x="1666875" y="2733675"/>
            <a:chExt cx="2615042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2628900" y="2733675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area of the peak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1666875" y="2971800"/>
              <a:ext cx="885825" cy="666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238625" y="3362325"/>
            <a:ext cx="402907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small single crystalline sample </a:t>
            </a:r>
          </a:p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1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polycrystalline sample</a:t>
            </a:r>
          </a:p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multiplicity factor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6750" y="4171950"/>
            <a:ext cx="31662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Lorentz-polarization factor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61" name="Group 60"/>
          <p:cNvGrpSpPr/>
          <p:nvPr/>
        </p:nvGrpSpPr>
        <p:grpSpPr>
          <a:xfrm>
            <a:off x="542925" y="4724400"/>
            <a:ext cx="3877501" cy="665381"/>
            <a:chOff x="542925" y="4724400"/>
            <a:chExt cx="3877501" cy="665381"/>
          </a:xfrm>
        </p:grpSpPr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" y="4724400"/>
              <a:ext cx="1676400" cy="590550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2562225" y="4743450"/>
              <a:ext cx="18582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for small single 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crystalline sample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52450" y="5543550"/>
            <a:ext cx="3960857" cy="646331"/>
            <a:chOff x="552450" y="5543550"/>
            <a:chExt cx="3960857" cy="646331"/>
          </a:xfrm>
        </p:grpSpPr>
        <p:pic>
          <p:nvPicPr>
            <p:cNvPr id="48135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2450" y="5562600"/>
              <a:ext cx="1800225" cy="590550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2571750" y="5543550"/>
              <a:ext cx="1941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for polycrystalline 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sample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57825" y="5153025"/>
            <a:ext cx="2571750" cy="619125"/>
            <a:chOff x="5457825" y="5153025"/>
            <a:chExt cx="2571750" cy="619125"/>
          </a:xfrm>
        </p:grpSpPr>
        <p:sp>
          <p:nvSpPr>
            <p:cNvPr id="59" name="TextBox 58"/>
            <p:cNvSpPr txBox="1"/>
            <p:nvPr/>
          </p:nvSpPr>
          <p:spPr>
            <a:xfrm>
              <a:off x="5610225" y="5276850"/>
              <a:ext cx="221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– irradiated volume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457825" y="5153025"/>
              <a:ext cx="2571750" cy="6191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629275" y="5905500"/>
            <a:ext cx="2153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quantitative analysis!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075195" y="2253734"/>
            <a:ext cx="175560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Integral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5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242047" y="923925"/>
            <a:ext cx="8651128" cy="57721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18" name="Rectangle 17"/>
          <p:cNvSpPr/>
          <p:nvPr/>
        </p:nvSpPr>
        <p:spPr>
          <a:xfrm>
            <a:off x="457201" y="1009650"/>
            <a:ext cx="8172450" cy="54462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Rectangle 18"/>
          <p:cNvSpPr/>
          <p:nvPr/>
        </p:nvSpPr>
        <p:spPr>
          <a:xfrm>
            <a:off x="928628" y="267846"/>
            <a:ext cx="7296150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Parameters of diffraction peaks</a:t>
            </a:r>
            <a:endParaRPr lang="sk-SK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1541391" y="1779078"/>
            <a:ext cx="1052684" cy="1872208"/>
            <a:chOff x="1763688" y="1556792"/>
            <a:chExt cx="1052684" cy="1872208"/>
          </a:xfrm>
        </p:grpSpPr>
        <p:grpSp>
          <p:nvGrpSpPr>
            <p:cNvPr id="5" name="Group 11"/>
            <p:cNvGrpSpPr/>
            <p:nvPr/>
          </p:nvGrpSpPr>
          <p:grpSpPr>
            <a:xfrm>
              <a:off x="1763688" y="1556792"/>
              <a:ext cx="1052684" cy="1872208"/>
              <a:chOff x="2395728" y="1648968"/>
              <a:chExt cx="3688440" cy="2500112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395728" y="1648968"/>
                <a:ext cx="1856232" cy="2493264"/>
              </a:xfrm>
              <a:custGeom>
                <a:avLst/>
                <a:gdLst>
                  <a:gd name="connsiteX0" fmla="*/ 0 w 1856232"/>
                  <a:gd name="connsiteY0" fmla="*/ 2493264 h 2493264"/>
                  <a:gd name="connsiteX1" fmla="*/ 749808 w 1856232"/>
                  <a:gd name="connsiteY1" fmla="*/ 2127504 h 2493264"/>
                  <a:gd name="connsiteX2" fmla="*/ 1426464 w 1856232"/>
                  <a:gd name="connsiteY2" fmla="*/ 353568 h 2493264"/>
                  <a:gd name="connsiteX3" fmla="*/ 1856232 w 1856232"/>
                  <a:gd name="connsiteY3" fmla="*/ 6096 h 2493264"/>
                  <a:gd name="connsiteX4" fmla="*/ 1856232 w 1856232"/>
                  <a:gd name="connsiteY4" fmla="*/ 6096 h 249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232" h="2493264">
                    <a:moveTo>
                      <a:pt x="0" y="2493264"/>
                    </a:moveTo>
                    <a:cubicBezTo>
                      <a:pt x="256032" y="2488692"/>
                      <a:pt x="512064" y="2484120"/>
                      <a:pt x="749808" y="2127504"/>
                    </a:cubicBezTo>
                    <a:cubicBezTo>
                      <a:pt x="987552" y="1770888"/>
                      <a:pt x="1242060" y="707136"/>
                      <a:pt x="1426464" y="353568"/>
                    </a:cubicBezTo>
                    <a:cubicBezTo>
                      <a:pt x="1610868" y="0"/>
                      <a:pt x="1856232" y="6096"/>
                      <a:pt x="1856232" y="6096"/>
                    </a:cubicBezTo>
                    <a:lnTo>
                      <a:pt x="1856232" y="6096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0" flipV="1">
                <a:off x="4227936" y="1655816"/>
                <a:ext cx="1856232" cy="2493264"/>
              </a:xfrm>
              <a:custGeom>
                <a:avLst/>
                <a:gdLst>
                  <a:gd name="connsiteX0" fmla="*/ 0 w 1856232"/>
                  <a:gd name="connsiteY0" fmla="*/ 2493264 h 2493264"/>
                  <a:gd name="connsiteX1" fmla="*/ 749808 w 1856232"/>
                  <a:gd name="connsiteY1" fmla="*/ 2127504 h 2493264"/>
                  <a:gd name="connsiteX2" fmla="*/ 1426464 w 1856232"/>
                  <a:gd name="connsiteY2" fmla="*/ 353568 h 2493264"/>
                  <a:gd name="connsiteX3" fmla="*/ 1856232 w 1856232"/>
                  <a:gd name="connsiteY3" fmla="*/ 6096 h 2493264"/>
                  <a:gd name="connsiteX4" fmla="*/ 1856232 w 1856232"/>
                  <a:gd name="connsiteY4" fmla="*/ 6096 h 249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232" h="2493264">
                    <a:moveTo>
                      <a:pt x="0" y="2493264"/>
                    </a:moveTo>
                    <a:cubicBezTo>
                      <a:pt x="256032" y="2488692"/>
                      <a:pt x="512064" y="2484120"/>
                      <a:pt x="749808" y="2127504"/>
                    </a:cubicBezTo>
                    <a:cubicBezTo>
                      <a:pt x="987552" y="1770888"/>
                      <a:pt x="1242060" y="707136"/>
                      <a:pt x="1426464" y="353568"/>
                    </a:cubicBezTo>
                    <a:cubicBezTo>
                      <a:pt x="1610868" y="0"/>
                      <a:pt x="1856232" y="6096"/>
                      <a:pt x="1856232" y="6096"/>
                    </a:cubicBezTo>
                    <a:lnTo>
                      <a:pt x="1856232" y="6096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>
              <a:off x="2051720" y="2564904"/>
              <a:ext cx="48046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061989" y="1228725"/>
            <a:ext cx="425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FWHM or integral breadth </a:t>
            </a:r>
            <a:r>
              <a:rPr lang="el-GR" i="1" dirty="0" smtClean="0">
                <a:latin typeface="Times New Roman"/>
                <a:cs typeface="Times New Roman"/>
              </a:rPr>
              <a:t>β</a:t>
            </a:r>
            <a:r>
              <a:rPr lang="en-US" i="1" baseline="-25000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affected by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5225" y="163830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instrumental broadening   –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5225" y="2124075"/>
            <a:ext cx="3677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crystallite size –  </a:t>
            </a:r>
            <a:r>
              <a:rPr lang="el-GR" i="1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~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Scherrer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equation)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4750" y="2962275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microstrain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i="1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4750" y="3514725"/>
            <a:ext cx="466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planar lattice defects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(stacking faults,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antiphase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boundaries)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3925" y="4524375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convolution of line profiles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35" name="Group 34"/>
          <p:cNvGrpSpPr/>
          <p:nvPr/>
        </p:nvGrpSpPr>
        <p:grpSpPr>
          <a:xfrm>
            <a:off x="1276350" y="5153025"/>
            <a:ext cx="2571750" cy="1057275"/>
            <a:chOff x="1276350" y="5153025"/>
            <a:chExt cx="2571750" cy="1057275"/>
          </a:xfrm>
        </p:grpSpPr>
        <p:sp>
          <p:nvSpPr>
            <p:cNvPr id="31" name="TextBox 30"/>
            <p:cNvSpPr txBox="1"/>
            <p:nvPr/>
          </p:nvSpPr>
          <p:spPr>
            <a:xfrm>
              <a:off x="2047875" y="5210175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Gaussian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14525" y="5715000"/>
              <a:ext cx="1323975" cy="352425"/>
            </a:xfrm>
            <a:prstGeom prst="rect">
              <a:avLst/>
            </a:prstGeom>
            <a:noFill/>
          </p:spPr>
        </p:pic>
        <p:sp>
          <p:nvSpPr>
            <p:cNvPr id="33" name="Rectangle 32"/>
            <p:cNvSpPr/>
            <p:nvPr/>
          </p:nvSpPr>
          <p:spPr>
            <a:xfrm>
              <a:off x="1276350" y="5153025"/>
              <a:ext cx="2571750" cy="10572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19625" y="5172075"/>
            <a:ext cx="2571750" cy="1057275"/>
            <a:chOff x="4619625" y="5172075"/>
            <a:chExt cx="2571750" cy="1057275"/>
          </a:xfrm>
        </p:grpSpPr>
        <p:sp>
          <p:nvSpPr>
            <p:cNvPr id="32" name="TextBox 31"/>
            <p:cNvSpPr txBox="1"/>
            <p:nvPr/>
          </p:nvSpPr>
          <p:spPr>
            <a:xfrm>
              <a:off x="4800600" y="5210175"/>
              <a:ext cx="1896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Cauchy – Lorentz 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4450" y="5734050"/>
              <a:ext cx="1276350" cy="333375"/>
            </a:xfrm>
            <a:prstGeom prst="rect">
              <a:avLst/>
            </a:prstGeom>
            <a:noFill/>
          </p:spPr>
        </p:pic>
        <p:sp>
          <p:nvSpPr>
            <p:cNvPr id="34" name="Rectangle 33"/>
            <p:cNvSpPr/>
            <p:nvPr/>
          </p:nvSpPr>
          <p:spPr>
            <a:xfrm>
              <a:off x="4619625" y="5172075"/>
              <a:ext cx="2571750" cy="10572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8837" y="4210493"/>
            <a:ext cx="29337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1"/>
          <p:cNvSpPr>
            <a:spLocks noChangeArrowheads="1"/>
          </p:cNvSpPr>
          <p:nvPr/>
        </p:nvSpPr>
        <p:spPr bwMode="auto">
          <a:xfrm>
            <a:off x="242047" y="923925"/>
            <a:ext cx="8651128" cy="57721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476250" y="1131124"/>
            <a:ext cx="8191500" cy="50603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04975" y="169863"/>
            <a:ext cx="5714999" cy="6238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Dynamical theory of diffraction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2625" y="4853415"/>
            <a:ext cx="5229226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~ 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)|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2525" y="2358234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of wave equation in periodic medium (dielectric susceptibility)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1590908"/>
            <a:ext cx="36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(nearly) ideal large single crystals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175" y="3161872"/>
            <a:ext cx="7093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refraction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X-rays – 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~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÷10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950" y="4062762"/>
            <a:ext cx="688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diffraction – 	interaction of diffracted and primary beam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242047" y="885825"/>
            <a:ext cx="8651128" cy="57721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23" name="Rectangle 22"/>
          <p:cNvSpPr/>
          <p:nvPr/>
        </p:nvSpPr>
        <p:spPr>
          <a:xfrm>
            <a:off x="627961" y="958467"/>
            <a:ext cx="7866044" cy="55635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57200" y="275423"/>
            <a:ext cx="8229600" cy="5177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Rocking curve – perfect crystal, Bragg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case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04050" y="1156771"/>
            <a:ext cx="5577251" cy="2844685"/>
            <a:chOff x="1804050" y="1156771"/>
            <a:chExt cx="5577251" cy="2844685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1804050" y="1156771"/>
              <a:ext cx="5577251" cy="2844685"/>
              <a:chOff x="1330325" y="1527175"/>
              <a:chExt cx="6489700" cy="3498850"/>
            </a:xfrm>
          </p:grpSpPr>
          <p:pic>
            <p:nvPicPr>
              <p:cNvPr id="20" name="Picture 5" descr="v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30325" y="1527175"/>
                <a:ext cx="6489700" cy="3498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5902325" y="1687513"/>
                <a:ext cx="1684700" cy="454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dirty="0" smtClean="0">
                    <a:latin typeface="Times New Roman" pitchFamily="18" charset="0"/>
                    <a:cs typeface="Times New Roman" pitchFamily="18" charset="0"/>
                  </a:rPr>
                  <a:t>Darwin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curve</a:t>
                </a:r>
                <a:endParaRPr lang="en-GB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5927726" y="2424113"/>
                <a:ext cx="1431026" cy="454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dirty="0" err="1" smtClean="0">
                    <a:latin typeface="Times New Roman" pitchFamily="18" charset="0"/>
                    <a:cs typeface="Times New Roman" pitchFamily="18" charset="0"/>
                  </a:rPr>
                  <a:t>Prins</a:t>
                </a:r>
                <a:r>
                  <a:rPr lang="sk-SK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curve</a:t>
                </a:r>
                <a:endParaRPr lang="en-GB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5508434" y="1553378"/>
              <a:ext cx="264405" cy="771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1"/>
            </p:cNvCxnSpPr>
            <p:nvPr/>
          </p:nvCxnSpPr>
          <p:spPr>
            <a:xfrm flipH="1" flipV="1">
              <a:off x="5310130" y="2005071"/>
              <a:ext cx="444928" cy="656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016087" y="4417765"/>
            <a:ext cx="5100809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 values of W: 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  004,  	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3.83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  333,  	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0.73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004,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8.55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1"/>
          <p:cNvSpPr>
            <a:spLocks noChangeArrowheads="1"/>
          </p:cNvSpPr>
          <p:nvPr/>
        </p:nvSpPr>
        <p:spPr bwMode="auto">
          <a:xfrm>
            <a:off x="242047" y="800100"/>
            <a:ext cx="8651128" cy="5857875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692275" y="6508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476250" y="857251"/>
            <a:ext cx="8191500" cy="56102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pic>
        <p:nvPicPr>
          <p:cNvPr id="49154" name="Picture 2" descr="Výsledok vyhľadávania obrázkov pre dopyt debye scherrer met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25" y="1628774"/>
            <a:ext cx="3435350" cy="2576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9156" name="Picture 4" descr="Výsledok vyhľadávania obrázkov pre dopyt debye scherrer meth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1646237"/>
            <a:ext cx="3667125" cy="2457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05125" y="152400"/>
            <a:ext cx="332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Debye-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Scherrer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method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8" name="Picture 6" descr="Výsledok vyhľadávania obrázkov pre dopyt debye scherrer meth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4232131"/>
            <a:ext cx="3397250" cy="21464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00150" y="1038225"/>
            <a:ext cx="673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measuring of lattice parameters of powder samples with high precision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1"/>
          <p:cNvSpPr>
            <a:spLocks noChangeArrowheads="1"/>
          </p:cNvSpPr>
          <p:nvPr/>
        </p:nvSpPr>
        <p:spPr bwMode="auto">
          <a:xfrm>
            <a:off x="242047" y="695326"/>
            <a:ext cx="8651128" cy="6048374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692275" y="65089"/>
            <a:ext cx="5759450" cy="563562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476250" y="771525"/>
            <a:ext cx="8191500" cy="5867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6" name="TextBox 5"/>
          <p:cNvSpPr txBox="1"/>
          <p:nvPr/>
        </p:nvSpPr>
        <p:spPr>
          <a:xfrm>
            <a:off x="3609975" y="133351"/>
            <a:ext cx="192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Laue method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147331"/>
            <a:ext cx="7134225" cy="3428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162300" y="800100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orientation of single crystals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319213" y="4791076"/>
            <a:ext cx="3153898" cy="1800224"/>
            <a:chOff x="1319213" y="4791076"/>
            <a:chExt cx="3153898" cy="1800224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9213" y="4791076"/>
              <a:ext cx="1671637" cy="1800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076575" y="5476875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Laue – 1912 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648199" y="4718048"/>
            <a:ext cx="3788106" cy="1798639"/>
            <a:chOff x="4648199" y="4718048"/>
            <a:chExt cx="3788106" cy="1798639"/>
          </a:xfrm>
        </p:grpSpPr>
        <p:pic>
          <p:nvPicPr>
            <p:cNvPr id="50180" name="Picture 4" descr="D:\ElU_SAV\Dobrocka\FEI\Praktika\Laue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199" y="4718048"/>
              <a:ext cx="1798639" cy="1798639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629400" y="5438775"/>
              <a:ext cx="1806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FMFI UK – 1992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4"/>
            <a:ext cx="8651128" cy="5540375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81000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diffractometry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476250" y="1228725"/>
            <a:ext cx="8191500" cy="5105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3829050" y="140970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X-ray sources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721" y="1933575"/>
            <a:ext cx="48846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sealed tubes	~ 1.5 kW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rotating anodes	~ 18 kW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synchrotron	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orders of magnitude higher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2875" y="309562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goniometer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4458" y="3733800"/>
            <a:ext cx="44743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measuring the angles with precision ~ 0.0001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controll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7650" y="460057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detectors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2350" y="5133975"/>
            <a:ext cx="202170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point – 0D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linear – 1D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area – 2D (films)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354638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3076575" y="381000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Absorption of X-rays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1"/>
          <p:cNvSpPr>
            <a:spLocks noChangeArrowheads="1"/>
          </p:cNvSpPr>
          <p:nvPr/>
        </p:nvSpPr>
        <p:spPr bwMode="auto">
          <a:xfrm>
            <a:off x="394447" y="1241425"/>
            <a:ext cx="8339978" cy="505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1162050" y="2028825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Lambert-Beer law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657850" y="259080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/>
                <a:cs typeface="Times New Roman"/>
              </a:rPr>
              <a:t>μ</a:t>
            </a:r>
            <a:r>
              <a:rPr lang="en-US" i="1" dirty="0" smtClean="0">
                <a:latin typeface="Times New Roman"/>
                <a:cs typeface="Times New Roman"/>
              </a:rPr>
              <a:t> – </a:t>
            </a:r>
            <a:r>
              <a:rPr lang="en-US" dirty="0" smtClean="0">
                <a:latin typeface="Times New Roman"/>
                <a:cs typeface="Times New Roman"/>
              </a:rPr>
              <a:t>attenuation coefficient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81375" y="1304924"/>
            <a:ext cx="2286000" cy="1419226"/>
            <a:chOff x="3381375" y="1304924"/>
            <a:chExt cx="2286000" cy="1419226"/>
          </a:xfrm>
        </p:grpSpPr>
        <p:grpSp>
          <p:nvGrpSpPr>
            <p:cNvPr id="15" name="Group 14"/>
            <p:cNvGrpSpPr/>
            <p:nvPr/>
          </p:nvGrpSpPr>
          <p:grpSpPr>
            <a:xfrm>
              <a:off x="3381375" y="1647825"/>
              <a:ext cx="2286000" cy="1076325"/>
              <a:chOff x="3533775" y="2552700"/>
              <a:chExt cx="2286000" cy="10763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543425" y="2619375"/>
                <a:ext cx="276225" cy="10096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3533775" y="3114675"/>
                <a:ext cx="981075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838700" y="3114675"/>
                <a:ext cx="9810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800475" y="25527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sk-SK" baseline="-25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53025" y="2562225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sk-SK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419600" y="1304924"/>
              <a:ext cx="248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sk-SK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2" descr="Výsledok vyhľadávania obrázkov pre dopyt beta filter x 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6" y="3828040"/>
            <a:ext cx="2844800" cy="2199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4" descr="Výsledok vyhľadávania obrázkov pre dopyt beta filter x 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25" y="3835400"/>
            <a:ext cx="3981450" cy="2114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905500" y="32385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 filter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0680" y="2062717"/>
            <a:ext cx="1533525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1"/>
          <p:cNvSpPr>
            <a:spLocks noChangeArrowheads="1"/>
          </p:cNvSpPr>
          <p:nvPr/>
        </p:nvSpPr>
        <p:spPr bwMode="auto">
          <a:xfrm>
            <a:off x="242047" y="885825"/>
            <a:ext cx="8651128" cy="57721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25" name="Rectangle 3"/>
          <p:cNvSpPr txBox="1">
            <a:spLocks/>
          </p:cNvSpPr>
          <p:nvPr/>
        </p:nvSpPr>
        <p:spPr>
          <a:xfrm>
            <a:off x="981075" y="74614"/>
            <a:ext cx="7162800" cy="696912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457" name="Rectangle 4"/>
          <p:cNvSpPr>
            <a:spLocks noChangeArrowheads="1"/>
          </p:cNvSpPr>
          <p:nvPr/>
        </p:nvSpPr>
        <p:spPr bwMode="auto">
          <a:xfrm>
            <a:off x="476250" y="998538"/>
            <a:ext cx="8162925" cy="4051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>
              <a:latin typeface="Tahoma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92350" y="1508125"/>
            <a:ext cx="4632325" cy="3373438"/>
            <a:chOff x="1436" y="1278"/>
            <a:chExt cx="2918" cy="2125"/>
          </a:xfrm>
        </p:grpSpPr>
        <p:sp>
          <p:nvSpPr>
            <p:cNvPr id="18437" name="Line 4"/>
            <p:cNvSpPr>
              <a:spLocks noChangeShapeType="1"/>
            </p:cNvSpPr>
            <p:nvPr/>
          </p:nvSpPr>
          <p:spPr bwMode="auto">
            <a:xfrm>
              <a:off x="1436" y="2355"/>
              <a:ext cx="2918" cy="0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k-SK"/>
            </a:p>
          </p:txBody>
        </p:sp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2648" y="2358"/>
              <a:ext cx="456" cy="56"/>
            </a:xfrm>
            <a:prstGeom prst="rect">
              <a:avLst/>
            </a:prstGeom>
            <a:solidFill>
              <a:srgbClr val="777777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1571" y="1287"/>
              <a:ext cx="1302" cy="10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sk-SK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2878" y="2349"/>
              <a:ext cx="1302" cy="1054"/>
            </a:xfrm>
            <a:prstGeom prst="line">
              <a:avLst/>
            </a:prstGeom>
            <a:noFill/>
            <a:ln w="19050">
              <a:solidFill>
                <a:srgbClr val="CC00FF"/>
              </a:solidFill>
              <a:prstDash val="dash"/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sk-SK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V="1">
              <a:off x="2879" y="1278"/>
              <a:ext cx="1302" cy="10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sk-SK"/>
            </a:p>
          </p:txBody>
        </p:sp>
        <p:sp>
          <p:nvSpPr>
            <p:cNvPr id="18442" name="Arc 10"/>
            <p:cNvSpPr>
              <a:spLocks/>
            </p:cNvSpPr>
            <p:nvPr/>
          </p:nvSpPr>
          <p:spPr bwMode="auto">
            <a:xfrm rot="2647127">
              <a:off x="3119" y="2005"/>
              <a:ext cx="695" cy="6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sp>
          <p:nvSpPr>
            <p:cNvPr id="18443" name="Freeform 12"/>
            <p:cNvSpPr>
              <a:spLocks/>
            </p:cNvSpPr>
            <p:nvPr/>
          </p:nvSpPr>
          <p:spPr bwMode="auto">
            <a:xfrm>
              <a:off x="1892" y="1748"/>
              <a:ext cx="226" cy="599"/>
            </a:xfrm>
            <a:custGeom>
              <a:avLst/>
              <a:gdLst>
                <a:gd name="T0" fmla="*/ 226 w 226"/>
                <a:gd name="T1" fmla="*/ 0 h 599"/>
                <a:gd name="T2" fmla="*/ 128 w 226"/>
                <a:gd name="T3" fmla="*/ 118 h 599"/>
                <a:gd name="T4" fmla="*/ 50 w 226"/>
                <a:gd name="T5" fmla="*/ 266 h 599"/>
                <a:gd name="T6" fmla="*/ 8 w 226"/>
                <a:gd name="T7" fmla="*/ 434 h 599"/>
                <a:gd name="T8" fmla="*/ 1 w 226"/>
                <a:gd name="T9" fmla="*/ 599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99"/>
                <a:gd name="T17" fmla="*/ 226 w 226"/>
                <a:gd name="T18" fmla="*/ 599 h 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99">
                  <a:moveTo>
                    <a:pt x="226" y="0"/>
                  </a:moveTo>
                  <a:cubicBezTo>
                    <a:pt x="210" y="19"/>
                    <a:pt x="157" y="74"/>
                    <a:pt x="128" y="118"/>
                  </a:cubicBezTo>
                  <a:cubicBezTo>
                    <a:pt x="99" y="162"/>
                    <a:pt x="70" y="213"/>
                    <a:pt x="50" y="266"/>
                  </a:cubicBezTo>
                  <a:cubicBezTo>
                    <a:pt x="30" y="319"/>
                    <a:pt x="16" y="379"/>
                    <a:pt x="8" y="434"/>
                  </a:cubicBezTo>
                  <a:cubicBezTo>
                    <a:pt x="0" y="489"/>
                    <a:pt x="2" y="565"/>
                    <a:pt x="1" y="599"/>
                  </a:cubicBezTo>
                </a:path>
              </a:pathLst>
            </a:custGeom>
            <a:noFill/>
            <a:ln w="19050" cap="flat" cmpd="sng">
              <a:solidFill>
                <a:srgbClr val="080808"/>
              </a:solidFill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k-SK"/>
            </a:p>
          </p:txBody>
        </p:sp>
        <p:sp>
          <p:nvSpPr>
            <p:cNvPr id="18444" name="Freeform 13"/>
            <p:cNvSpPr>
              <a:spLocks/>
            </p:cNvSpPr>
            <p:nvPr/>
          </p:nvSpPr>
          <p:spPr bwMode="auto">
            <a:xfrm flipH="1">
              <a:off x="3592" y="1748"/>
              <a:ext cx="226" cy="599"/>
            </a:xfrm>
            <a:custGeom>
              <a:avLst/>
              <a:gdLst>
                <a:gd name="T0" fmla="*/ 226 w 226"/>
                <a:gd name="T1" fmla="*/ 0 h 599"/>
                <a:gd name="T2" fmla="*/ 128 w 226"/>
                <a:gd name="T3" fmla="*/ 118 h 599"/>
                <a:gd name="T4" fmla="*/ 50 w 226"/>
                <a:gd name="T5" fmla="*/ 266 h 599"/>
                <a:gd name="T6" fmla="*/ 8 w 226"/>
                <a:gd name="T7" fmla="*/ 434 h 599"/>
                <a:gd name="T8" fmla="*/ 1 w 226"/>
                <a:gd name="T9" fmla="*/ 599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99"/>
                <a:gd name="T17" fmla="*/ 226 w 226"/>
                <a:gd name="T18" fmla="*/ 599 h 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99">
                  <a:moveTo>
                    <a:pt x="226" y="0"/>
                  </a:moveTo>
                  <a:cubicBezTo>
                    <a:pt x="210" y="19"/>
                    <a:pt x="157" y="74"/>
                    <a:pt x="128" y="118"/>
                  </a:cubicBezTo>
                  <a:cubicBezTo>
                    <a:pt x="99" y="162"/>
                    <a:pt x="70" y="213"/>
                    <a:pt x="50" y="266"/>
                  </a:cubicBezTo>
                  <a:cubicBezTo>
                    <a:pt x="30" y="319"/>
                    <a:pt x="16" y="379"/>
                    <a:pt x="8" y="434"/>
                  </a:cubicBezTo>
                  <a:cubicBezTo>
                    <a:pt x="0" y="489"/>
                    <a:pt x="2" y="565"/>
                    <a:pt x="1" y="599"/>
                  </a:cubicBezTo>
                </a:path>
              </a:pathLst>
            </a:custGeom>
            <a:noFill/>
            <a:ln w="19050" cap="flat" cmpd="sng">
              <a:solidFill>
                <a:srgbClr val="080808"/>
              </a:solidFill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k-SK"/>
            </a:p>
          </p:txBody>
        </p:sp>
        <p:sp>
          <p:nvSpPr>
            <p:cNvPr id="18445" name="AutoShape 15"/>
            <p:cNvSpPr>
              <a:spLocks noChangeArrowheads="1"/>
            </p:cNvSpPr>
            <p:nvPr/>
          </p:nvSpPr>
          <p:spPr bwMode="auto">
            <a:xfrm rot="2442651">
              <a:off x="2050" y="1726"/>
              <a:ext cx="78" cy="114"/>
            </a:xfrm>
            <a:prstGeom prst="triangle">
              <a:avLst>
                <a:gd name="adj" fmla="val 50000"/>
              </a:avLst>
            </a:prstGeom>
            <a:solidFill>
              <a:srgbClr val="080808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8446" name="AutoShape 16"/>
            <p:cNvSpPr>
              <a:spLocks noChangeArrowheads="1"/>
            </p:cNvSpPr>
            <p:nvPr/>
          </p:nvSpPr>
          <p:spPr bwMode="auto">
            <a:xfrm rot="-2272130">
              <a:off x="3592" y="1736"/>
              <a:ext cx="78" cy="114"/>
            </a:xfrm>
            <a:prstGeom prst="triangle">
              <a:avLst>
                <a:gd name="adj" fmla="val 50000"/>
              </a:avLst>
            </a:prstGeom>
            <a:solidFill>
              <a:srgbClr val="080808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</p:grp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1076325" y="1657350"/>
            <a:ext cx="928459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incident</a:t>
            </a:r>
            <a:endParaRPr lang="sk-SK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6797541" y="1822450"/>
            <a:ext cx="1078180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k-SK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dif</a:t>
            </a:r>
            <a:r>
              <a:rPr lang="en-US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fracted</a:t>
            </a:r>
            <a:endParaRPr lang="sk-SK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3108325" y="3397250"/>
            <a:ext cx="838691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 flipV="1">
            <a:off x="4013200" y="3276600"/>
            <a:ext cx="266700" cy="2667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sk-SK"/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2790748" y="2381250"/>
            <a:ext cx="3113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l-G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2" name="Text Box 26"/>
          <p:cNvSpPr txBox="1">
            <a:spLocks noChangeArrowheads="1"/>
          </p:cNvSpPr>
          <p:nvPr/>
        </p:nvSpPr>
        <p:spPr bwMode="auto">
          <a:xfrm>
            <a:off x="6041948" y="2355850"/>
            <a:ext cx="3113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l-G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3" name="Text Box 27"/>
          <p:cNvSpPr txBox="1">
            <a:spLocks noChangeArrowheads="1"/>
          </p:cNvSpPr>
          <p:nvPr/>
        </p:nvSpPr>
        <p:spPr bwMode="auto">
          <a:xfrm>
            <a:off x="5738925" y="3562350"/>
            <a:ext cx="4363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k-SK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l-G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Text Box 29"/>
          <p:cNvSpPr txBox="1">
            <a:spLocks noChangeArrowheads="1"/>
          </p:cNvSpPr>
          <p:nvPr/>
        </p:nvSpPr>
        <p:spPr bwMode="auto">
          <a:xfrm>
            <a:off x="6486525" y="3702050"/>
            <a:ext cx="851515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  <a:endParaRPr lang="sk-SK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6" name="Line 30"/>
          <p:cNvSpPr>
            <a:spLocks noChangeShapeType="1"/>
          </p:cNvSpPr>
          <p:nvPr/>
        </p:nvSpPr>
        <p:spPr bwMode="auto">
          <a:xfrm flipH="1" flipV="1">
            <a:off x="6604000" y="3213100"/>
            <a:ext cx="165100" cy="5334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8458" name="Rectangle 2"/>
          <p:cNvSpPr>
            <a:spLocks noChangeArrowheads="1"/>
          </p:cNvSpPr>
          <p:nvPr/>
        </p:nvSpPr>
        <p:spPr bwMode="auto">
          <a:xfrm>
            <a:off x="1347788" y="220663"/>
            <a:ext cx="6435725" cy="450850"/>
          </a:xfrm>
          <a:prstGeom prst="rect">
            <a:avLst/>
          </a:prstGeom>
          <a:solidFill>
            <a:srgbClr val="EFEFEF"/>
          </a:solidFill>
          <a:ln w="2857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400" b="1" dirty="0" err="1">
                <a:latin typeface="Times New Roman" pitchFamily="18" charset="0"/>
                <a:cs typeface="Times New Roman" pitchFamily="18" charset="0"/>
              </a:rPr>
              <a:t>ym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etric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b="1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sk-SK" sz="2600" b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l-GR" sz="2600" b="1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600" b="1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sk-SK" sz="26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600" b="1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err="1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asurement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447675" y="5353050"/>
            <a:ext cx="8181975" cy="98488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2 configurations of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dif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tomet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horizontal or vertical set-up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fixed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moving X-ray tube and detector (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fixed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tube,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moving sample (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ratio of speeds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1:2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161924" y="885825"/>
            <a:ext cx="8829675" cy="57721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57175" y="1038225"/>
            <a:ext cx="8639175" cy="5581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59457" name="Rectangle 65"/>
          <p:cNvSpPr>
            <a:spLocks noChangeArrowheads="1"/>
          </p:cNvSpPr>
          <p:nvPr/>
        </p:nvSpPr>
        <p:spPr bwMode="auto">
          <a:xfrm>
            <a:off x="431800" y="1358900"/>
            <a:ext cx="8235950" cy="3914775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9455" name="Rectangle 63" descr="Light vertical"/>
          <p:cNvSpPr>
            <a:spLocks noChangeArrowheads="1"/>
          </p:cNvSpPr>
          <p:nvPr/>
        </p:nvSpPr>
        <p:spPr bwMode="auto">
          <a:xfrm>
            <a:off x="881063" y="2259013"/>
            <a:ext cx="7291387" cy="2700337"/>
          </a:xfrm>
          <a:prstGeom prst="rect">
            <a:avLst/>
          </a:prstGeom>
          <a:pattFill prst="ltVert">
            <a:fgClr>
              <a:schemeClr val="bg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92075"/>
            <a:ext cx="5759450" cy="690563"/>
          </a:xfr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anchorCtr="1">
            <a:normAutofit/>
          </a:bodyPr>
          <a:lstStyle/>
          <a:p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ffraction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sym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etric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set-up</a:t>
            </a:r>
          </a:p>
        </p:txBody>
      </p:sp>
      <p:sp>
        <p:nvSpPr>
          <p:cNvPr id="59398" name="Freeform 7" descr="Light horizontal"/>
          <p:cNvSpPr>
            <a:spLocks/>
          </p:cNvSpPr>
          <p:nvPr/>
        </p:nvSpPr>
        <p:spPr bwMode="auto">
          <a:xfrm>
            <a:off x="3251200" y="37465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Horz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399" name="Freeform 10" descr="Light downward diagonal"/>
          <p:cNvSpPr>
            <a:spLocks/>
          </p:cNvSpPr>
          <p:nvPr/>
        </p:nvSpPr>
        <p:spPr bwMode="auto">
          <a:xfrm rot="5826156">
            <a:off x="1943100" y="2298700"/>
            <a:ext cx="990600" cy="927100"/>
          </a:xfrm>
          <a:custGeom>
            <a:avLst/>
            <a:gdLst>
              <a:gd name="T0" fmla="*/ 136 w 624"/>
              <a:gd name="T1" fmla="*/ 0 h 584"/>
              <a:gd name="T2" fmla="*/ 624 w 624"/>
              <a:gd name="T3" fmla="*/ 88 h 584"/>
              <a:gd name="T4" fmla="*/ 592 w 624"/>
              <a:gd name="T5" fmla="*/ 384 h 584"/>
              <a:gd name="T6" fmla="*/ 376 w 624"/>
              <a:gd name="T7" fmla="*/ 584 h 584"/>
              <a:gd name="T8" fmla="*/ 24 w 624"/>
              <a:gd name="T9" fmla="*/ 544 h 584"/>
              <a:gd name="T10" fmla="*/ 0 w 624"/>
              <a:gd name="T11" fmla="*/ 280 h 584"/>
              <a:gd name="T12" fmla="*/ 136 w 624"/>
              <a:gd name="T13" fmla="*/ 0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584"/>
              <a:gd name="T23" fmla="*/ 624 w 624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584">
                <a:moveTo>
                  <a:pt x="136" y="0"/>
                </a:moveTo>
                <a:lnTo>
                  <a:pt x="624" y="88"/>
                </a:lnTo>
                <a:lnTo>
                  <a:pt x="592" y="384"/>
                </a:lnTo>
                <a:lnTo>
                  <a:pt x="376" y="584"/>
                </a:lnTo>
                <a:lnTo>
                  <a:pt x="24" y="544"/>
                </a:lnTo>
                <a:lnTo>
                  <a:pt x="0" y="280"/>
                </a:lnTo>
                <a:lnTo>
                  <a:pt x="136" y="0"/>
                </a:lnTo>
                <a:close/>
              </a:path>
            </a:pathLst>
          </a:custGeom>
          <a:pattFill prst="ltDnDiag">
            <a:fgClr>
              <a:srgbClr val="969696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0" name="Freeform 11" descr="Light downward diagonal"/>
          <p:cNvSpPr>
            <a:spLocks/>
          </p:cNvSpPr>
          <p:nvPr/>
        </p:nvSpPr>
        <p:spPr bwMode="auto">
          <a:xfrm rot="5826156">
            <a:off x="4050507" y="3672681"/>
            <a:ext cx="825500" cy="817563"/>
          </a:xfrm>
          <a:custGeom>
            <a:avLst/>
            <a:gdLst>
              <a:gd name="T0" fmla="*/ 78 w 624"/>
              <a:gd name="T1" fmla="*/ 0 h 584"/>
              <a:gd name="T2" fmla="*/ 361 w 624"/>
              <a:gd name="T3" fmla="*/ 61 h 584"/>
              <a:gd name="T4" fmla="*/ 342 w 624"/>
              <a:gd name="T5" fmla="*/ 264 h 584"/>
              <a:gd name="T6" fmla="*/ 218 w 624"/>
              <a:gd name="T7" fmla="*/ 400 h 584"/>
              <a:gd name="T8" fmla="*/ 14 w 624"/>
              <a:gd name="T9" fmla="*/ 373 h 584"/>
              <a:gd name="T10" fmla="*/ 0 w 624"/>
              <a:gd name="T11" fmla="*/ 192 h 584"/>
              <a:gd name="T12" fmla="*/ 78 w 624"/>
              <a:gd name="T13" fmla="*/ 0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584"/>
              <a:gd name="T23" fmla="*/ 624 w 624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584">
                <a:moveTo>
                  <a:pt x="136" y="0"/>
                </a:moveTo>
                <a:lnTo>
                  <a:pt x="624" y="88"/>
                </a:lnTo>
                <a:lnTo>
                  <a:pt x="592" y="384"/>
                </a:lnTo>
                <a:lnTo>
                  <a:pt x="376" y="584"/>
                </a:lnTo>
                <a:lnTo>
                  <a:pt x="24" y="544"/>
                </a:lnTo>
                <a:lnTo>
                  <a:pt x="0" y="280"/>
                </a:lnTo>
                <a:lnTo>
                  <a:pt x="136" y="0"/>
                </a:lnTo>
                <a:close/>
              </a:path>
            </a:pathLst>
          </a:custGeom>
          <a:pattFill prst="ltDnDiag">
            <a:fgClr>
              <a:srgbClr val="777777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1" name="Freeform 12" descr="Light downward diagonal"/>
          <p:cNvSpPr>
            <a:spLocks/>
          </p:cNvSpPr>
          <p:nvPr/>
        </p:nvSpPr>
        <p:spPr bwMode="auto">
          <a:xfrm rot="3908669">
            <a:off x="5295107" y="3063081"/>
            <a:ext cx="825500" cy="817563"/>
          </a:xfrm>
          <a:custGeom>
            <a:avLst/>
            <a:gdLst>
              <a:gd name="T0" fmla="*/ 78 w 624"/>
              <a:gd name="T1" fmla="*/ 0 h 584"/>
              <a:gd name="T2" fmla="*/ 361 w 624"/>
              <a:gd name="T3" fmla="*/ 61 h 584"/>
              <a:gd name="T4" fmla="*/ 342 w 624"/>
              <a:gd name="T5" fmla="*/ 264 h 584"/>
              <a:gd name="T6" fmla="*/ 218 w 624"/>
              <a:gd name="T7" fmla="*/ 400 h 584"/>
              <a:gd name="T8" fmla="*/ 14 w 624"/>
              <a:gd name="T9" fmla="*/ 373 h 584"/>
              <a:gd name="T10" fmla="*/ 0 w 624"/>
              <a:gd name="T11" fmla="*/ 192 h 584"/>
              <a:gd name="T12" fmla="*/ 78 w 624"/>
              <a:gd name="T13" fmla="*/ 0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584"/>
              <a:gd name="T23" fmla="*/ 624 w 624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584">
                <a:moveTo>
                  <a:pt x="136" y="0"/>
                </a:moveTo>
                <a:lnTo>
                  <a:pt x="624" y="88"/>
                </a:lnTo>
                <a:lnTo>
                  <a:pt x="592" y="384"/>
                </a:lnTo>
                <a:lnTo>
                  <a:pt x="376" y="584"/>
                </a:lnTo>
                <a:lnTo>
                  <a:pt x="24" y="544"/>
                </a:lnTo>
                <a:lnTo>
                  <a:pt x="0" y="280"/>
                </a:lnTo>
                <a:lnTo>
                  <a:pt x="136" y="0"/>
                </a:lnTo>
                <a:close/>
              </a:path>
            </a:pathLst>
          </a:custGeom>
          <a:pattFill prst="ltDnDiag">
            <a:fgClr>
              <a:srgbClr val="777777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2" name="Freeform 13" descr="Light downward diagonal"/>
          <p:cNvSpPr>
            <a:spLocks/>
          </p:cNvSpPr>
          <p:nvPr/>
        </p:nvSpPr>
        <p:spPr bwMode="auto">
          <a:xfrm rot="5826156">
            <a:off x="3970337" y="2193926"/>
            <a:ext cx="739775" cy="927100"/>
          </a:xfrm>
          <a:custGeom>
            <a:avLst/>
            <a:gdLst>
              <a:gd name="T0" fmla="*/ 57 w 624"/>
              <a:gd name="T1" fmla="*/ 0 h 584"/>
              <a:gd name="T2" fmla="*/ 260 w 624"/>
              <a:gd name="T3" fmla="*/ 88 h 584"/>
              <a:gd name="T4" fmla="*/ 246 w 624"/>
              <a:gd name="T5" fmla="*/ 384 h 584"/>
              <a:gd name="T6" fmla="*/ 157 w 624"/>
              <a:gd name="T7" fmla="*/ 584 h 584"/>
              <a:gd name="T8" fmla="*/ 10 w 624"/>
              <a:gd name="T9" fmla="*/ 544 h 584"/>
              <a:gd name="T10" fmla="*/ 0 w 624"/>
              <a:gd name="T11" fmla="*/ 280 h 584"/>
              <a:gd name="T12" fmla="*/ 57 w 624"/>
              <a:gd name="T13" fmla="*/ 0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584"/>
              <a:gd name="T23" fmla="*/ 624 w 624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584">
                <a:moveTo>
                  <a:pt x="136" y="0"/>
                </a:moveTo>
                <a:lnTo>
                  <a:pt x="624" y="88"/>
                </a:lnTo>
                <a:lnTo>
                  <a:pt x="592" y="384"/>
                </a:lnTo>
                <a:lnTo>
                  <a:pt x="376" y="584"/>
                </a:lnTo>
                <a:lnTo>
                  <a:pt x="24" y="544"/>
                </a:lnTo>
                <a:lnTo>
                  <a:pt x="0" y="280"/>
                </a:lnTo>
                <a:lnTo>
                  <a:pt x="136" y="0"/>
                </a:lnTo>
                <a:close/>
              </a:path>
            </a:pathLst>
          </a:custGeom>
          <a:pattFill prst="ltDnDiag">
            <a:fgClr>
              <a:srgbClr val="777777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3" name="Freeform 14" descr="Light downward diagonal"/>
          <p:cNvSpPr>
            <a:spLocks/>
          </p:cNvSpPr>
          <p:nvPr/>
        </p:nvSpPr>
        <p:spPr bwMode="auto">
          <a:xfrm rot="4342939">
            <a:off x="6330950" y="3717926"/>
            <a:ext cx="942975" cy="927100"/>
          </a:xfrm>
          <a:custGeom>
            <a:avLst/>
            <a:gdLst>
              <a:gd name="T0" fmla="*/ 117 w 624"/>
              <a:gd name="T1" fmla="*/ 0 h 584"/>
              <a:gd name="T2" fmla="*/ 538 w 624"/>
              <a:gd name="T3" fmla="*/ 88 h 584"/>
              <a:gd name="T4" fmla="*/ 511 w 624"/>
              <a:gd name="T5" fmla="*/ 384 h 584"/>
              <a:gd name="T6" fmla="*/ 325 w 624"/>
              <a:gd name="T7" fmla="*/ 584 h 584"/>
              <a:gd name="T8" fmla="*/ 21 w 624"/>
              <a:gd name="T9" fmla="*/ 544 h 584"/>
              <a:gd name="T10" fmla="*/ 0 w 624"/>
              <a:gd name="T11" fmla="*/ 280 h 584"/>
              <a:gd name="T12" fmla="*/ 117 w 624"/>
              <a:gd name="T13" fmla="*/ 0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584"/>
              <a:gd name="T23" fmla="*/ 624 w 624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584">
                <a:moveTo>
                  <a:pt x="136" y="0"/>
                </a:moveTo>
                <a:lnTo>
                  <a:pt x="624" y="88"/>
                </a:lnTo>
                <a:lnTo>
                  <a:pt x="592" y="384"/>
                </a:lnTo>
                <a:lnTo>
                  <a:pt x="376" y="584"/>
                </a:lnTo>
                <a:lnTo>
                  <a:pt x="24" y="544"/>
                </a:lnTo>
                <a:lnTo>
                  <a:pt x="0" y="280"/>
                </a:lnTo>
                <a:lnTo>
                  <a:pt x="136" y="0"/>
                </a:lnTo>
                <a:close/>
              </a:path>
            </a:pathLst>
          </a:custGeom>
          <a:pattFill prst="ltDnDiag">
            <a:fgClr>
              <a:srgbClr val="777777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4" name="Freeform 15" descr="Light downward diagonal"/>
          <p:cNvSpPr>
            <a:spLocks/>
          </p:cNvSpPr>
          <p:nvPr/>
        </p:nvSpPr>
        <p:spPr bwMode="auto">
          <a:xfrm rot="3151127">
            <a:off x="1981200" y="4051300"/>
            <a:ext cx="990600" cy="927100"/>
          </a:xfrm>
          <a:custGeom>
            <a:avLst/>
            <a:gdLst>
              <a:gd name="T0" fmla="*/ 136 w 624"/>
              <a:gd name="T1" fmla="*/ 0 h 584"/>
              <a:gd name="T2" fmla="*/ 624 w 624"/>
              <a:gd name="T3" fmla="*/ 88 h 584"/>
              <a:gd name="T4" fmla="*/ 592 w 624"/>
              <a:gd name="T5" fmla="*/ 384 h 584"/>
              <a:gd name="T6" fmla="*/ 376 w 624"/>
              <a:gd name="T7" fmla="*/ 584 h 584"/>
              <a:gd name="T8" fmla="*/ 24 w 624"/>
              <a:gd name="T9" fmla="*/ 544 h 584"/>
              <a:gd name="T10" fmla="*/ 0 w 624"/>
              <a:gd name="T11" fmla="*/ 280 h 584"/>
              <a:gd name="T12" fmla="*/ 136 w 624"/>
              <a:gd name="T13" fmla="*/ 0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584"/>
              <a:gd name="T23" fmla="*/ 624 w 624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584">
                <a:moveTo>
                  <a:pt x="136" y="0"/>
                </a:moveTo>
                <a:lnTo>
                  <a:pt x="624" y="88"/>
                </a:lnTo>
                <a:lnTo>
                  <a:pt x="592" y="384"/>
                </a:lnTo>
                <a:lnTo>
                  <a:pt x="376" y="584"/>
                </a:lnTo>
                <a:lnTo>
                  <a:pt x="24" y="544"/>
                </a:lnTo>
                <a:lnTo>
                  <a:pt x="0" y="280"/>
                </a:lnTo>
                <a:lnTo>
                  <a:pt x="136" y="0"/>
                </a:lnTo>
                <a:close/>
              </a:path>
            </a:pathLst>
          </a:custGeom>
          <a:pattFill prst="ltDnDiag">
            <a:fgClr>
              <a:srgbClr val="969696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5" name="Freeform 16" descr="Light upward diagonal"/>
          <p:cNvSpPr>
            <a:spLocks/>
          </p:cNvSpPr>
          <p:nvPr/>
        </p:nvSpPr>
        <p:spPr bwMode="auto">
          <a:xfrm rot="-2718094">
            <a:off x="1130300" y="40005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6" name="Freeform 17" descr="Light upward diagonal"/>
          <p:cNvSpPr>
            <a:spLocks/>
          </p:cNvSpPr>
          <p:nvPr/>
        </p:nvSpPr>
        <p:spPr bwMode="auto">
          <a:xfrm rot="-2718094">
            <a:off x="2463800" y="32512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7" name="Freeform 18" descr="Light upward diagonal"/>
          <p:cNvSpPr>
            <a:spLocks/>
          </p:cNvSpPr>
          <p:nvPr/>
        </p:nvSpPr>
        <p:spPr bwMode="auto">
          <a:xfrm rot="-2718094">
            <a:off x="1473200" y="26924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8" name="Freeform 19" descr="Light upward diagonal"/>
          <p:cNvSpPr>
            <a:spLocks/>
          </p:cNvSpPr>
          <p:nvPr/>
        </p:nvSpPr>
        <p:spPr bwMode="auto">
          <a:xfrm rot="-2718094">
            <a:off x="4559300" y="25781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09" name="Freeform 20" descr="Light upward diagonal"/>
          <p:cNvSpPr>
            <a:spLocks/>
          </p:cNvSpPr>
          <p:nvPr/>
        </p:nvSpPr>
        <p:spPr bwMode="auto">
          <a:xfrm rot="-2718094">
            <a:off x="5473700" y="37465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0" name="Freeform 21" descr="Light upward diagonal"/>
          <p:cNvSpPr>
            <a:spLocks/>
          </p:cNvSpPr>
          <p:nvPr/>
        </p:nvSpPr>
        <p:spPr bwMode="auto">
          <a:xfrm rot="-2718094">
            <a:off x="5676900" y="23876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1" name="Freeform 23" descr="Light upward diagonal"/>
          <p:cNvSpPr>
            <a:spLocks/>
          </p:cNvSpPr>
          <p:nvPr/>
        </p:nvSpPr>
        <p:spPr bwMode="auto">
          <a:xfrm>
            <a:off x="3657600" y="2959100"/>
            <a:ext cx="914400" cy="901700"/>
          </a:xfrm>
          <a:custGeom>
            <a:avLst/>
            <a:gdLst>
              <a:gd name="T0" fmla="*/ 40 w 576"/>
              <a:gd name="T1" fmla="*/ 160 h 568"/>
              <a:gd name="T2" fmla="*/ 424 w 576"/>
              <a:gd name="T3" fmla="*/ 0 h 568"/>
              <a:gd name="T4" fmla="*/ 576 w 576"/>
              <a:gd name="T5" fmla="*/ 320 h 568"/>
              <a:gd name="T6" fmla="*/ 472 w 576"/>
              <a:gd name="T7" fmla="*/ 448 h 568"/>
              <a:gd name="T8" fmla="*/ 232 w 576"/>
              <a:gd name="T9" fmla="*/ 568 h 568"/>
              <a:gd name="T10" fmla="*/ 0 w 576"/>
              <a:gd name="T11" fmla="*/ 536 h 568"/>
              <a:gd name="T12" fmla="*/ 0 w 576"/>
              <a:gd name="T13" fmla="*/ 400 h 568"/>
              <a:gd name="T14" fmla="*/ 40 w 576"/>
              <a:gd name="T15" fmla="*/ 160 h 5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568"/>
              <a:gd name="T26" fmla="*/ 576 w 576"/>
              <a:gd name="T27" fmla="*/ 568 h 5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568">
                <a:moveTo>
                  <a:pt x="40" y="160"/>
                </a:moveTo>
                <a:lnTo>
                  <a:pt x="424" y="0"/>
                </a:lnTo>
                <a:lnTo>
                  <a:pt x="576" y="320"/>
                </a:lnTo>
                <a:lnTo>
                  <a:pt x="472" y="448"/>
                </a:lnTo>
                <a:lnTo>
                  <a:pt x="232" y="568"/>
                </a:lnTo>
                <a:lnTo>
                  <a:pt x="0" y="536"/>
                </a:lnTo>
                <a:lnTo>
                  <a:pt x="0" y="400"/>
                </a:lnTo>
                <a:lnTo>
                  <a:pt x="40" y="160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2" name="Freeform 24" descr="Light upward diagonal"/>
          <p:cNvSpPr>
            <a:spLocks/>
          </p:cNvSpPr>
          <p:nvPr/>
        </p:nvSpPr>
        <p:spPr bwMode="auto">
          <a:xfrm>
            <a:off x="4470400" y="4114800"/>
            <a:ext cx="914400" cy="901700"/>
          </a:xfrm>
          <a:custGeom>
            <a:avLst/>
            <a:gdLst>
              <a:gd name="T0" fmla="*/ 40 w 576"/>
              <a:gd name="T1" fmla="*/ 160 h 568"/>
              <a:gd name="T2" fmla="*/ 424 w 576"/>
              <a:gd name="T3" fmla="*/ 0 h 568"/>
              <a:gd name="T4" fmla="*/ 576 w 576"/>
              <a:gd name="T5" fmla="*/ 320 h 568"/>
              <a:gd name="T6" fmla="*/ 472 w 576"/>
              <a:gd name="T7" fmla="*/ 448 h 568"/>
              <a:gd name="T8" fmla="*/ 232 w 576"/>
              <a:gd name="T9" fmla="*/ 568 h 568"/>
              <a:gd name="T10" fmla="*/ 0 w 576"/>
              <a:gd name="T11" fmla="*/ 536 h 568"/>
              <a:gd name="T12" fmla="*/ 0 w 576"/>
              <a:gd name="T13" fmla="*/ 400 h 568"/>
              <a:gd name="T14" fmla="*/ 40 w 576"/>
              <a:gd name="T15" fmla="*/ 160 h 5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568"/>
              <a:gd name="T26" fmla="*/ 576 w 576"/>
              <a:gd name="T27" fmla="*/ 568 h 5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568">
                <a:moveTo>
                  <a:pt x="40" y="160"/>
                </a:moveTo>
                <a:lnTo>
                  <a:pt x="424" y="0"/>
                </a:lnTo>
                <a:lnTo>
                  <a:pt x="576" y="320"/>
                </a:lnTo>
                <a:lnTo>
                  <a:pt x="472" y="448"/>
                </a:lnTo>
                <a:lnTo>
                  <a:pt x="232" y="568"/>
                </a:lnTo>
                <a:lnTo>
                  <a:pt x="0" y="536"/>
                </a:lnTo>
                <a:lnTo>
                  <a:pt x="0" y="400"/>
                </a:lnTo>
                <a:lnTo>
                  <a:pt x="40" y="160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3" name="Freeform 25" descr="Light upward diagonal"/>
          <p:cNvSpPr>
            <a:spLocks/>
          </p:cNvSpPr>
          <p:nvPr/>
        </p:nvSpPr>
        <p:spPr bwMode="auto">
          <a:xfrm rot="-2718094">
            <a:off x="2884488" y="4211638"/>
            <a:ext cx="857250" cy="781050"/>
          </a:xfrm>
          <a:custGeom>
            <a:avLst/>
            <a:gdLst>
              <a:gd name="T0" fmla="*/ 38 w 760"/>
              <a:gd name="T1" fmla="*/ 16 h 720"/>
              <a:gd name="T2" fmla="*/ 224 w 760"/>
              <a:gd name="T3" fmla="*/ 0 h 720"/>
              <a:gd name="T4" fmla="*/ 273 w 760"/>
              <a:gd name="T5" fmla="*/ 143 h 720"/>
              <a:gd name="T6" fmla="*/ 172 w 760"/>
              <a:gd name="T7" fmla="*/ 230 h 720"/>
              <a:gd name="T8" fmla="*/ 0 w 760"/>
              <a:gd name="T9" fmla="*/ 159 h 720"/>
              <a:gd name="T10" fmla="*/ 38 w 760"/>
              <a:gd name="T11" fmla="*/ 1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4" name="Freeform 26" descr="Light upward diagonal"/>
          <p:cNvSpPr>
            <a:spLocks/>
          </p:cNvSpPr>
          <p:nvPr/>
        </p:nvSpPr>
        <p:spPr bwMode="auto">
          <a:xfrm rot="-2718094">
            <a:off x="827088" y="3487738"/>
            <a:ext cx="857250" cy="781050"/>
          </a:xfrm>
          <a:custGeom>
            <a:avLst/>
            <a:gdLst>
              <a:gd name="T0" fmla="*/ 38 w 760"/>
              <a:gd name="T1" fmla="*/ 16 h 720"/>
              <a:gd name="T2" fmla="*/ 224 w 760"/>
              <a:gd name="T3" fmla="*/ 0 h 720"/>
              <a:gd name="T4" fmla="*/ 273 w 760"/>
              <a:gd name="T5" fmla="*/ 143 h 720"/>
              <a:gd name="T6" fmla="*/ 172 w 760"/>
              <a:gd name="T7" fmla="*/ 230 h 720"/>
              <a:gd name="T8" fmla="*/ 0 w 760"/>
              <a:gd name="T9" fmla="*/ 159 h 720"/>
              <a:gd name="T10" fmla="*/ 38 w 760"/>
              <a:gd name="T11" fmla="*/ 1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5" name="Freeform 27" descr="Light horizontal"/>
          <p:cNvSpPr>
            <a:spLocks/>
          </p:cNvSpPr>
          <p:nvPr/>
        </p:nvSpPr>
        <p:spPr bwMode="auto">
          <a:xfrm>
            <a:off x="5854700" y="42291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Horz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6" name="Freeform 28" descr="Light upward diagonal"/>
          <p:cNvSpPr>
            <a:spLocks/>
          </p:cNvSpPr>
          <p:nvPr/>
        </p:nvSpPr>
        <p:spPr bwMode="auto">
          <a:xfrm rot="-2718094">
            <a:off x="2643188" y="2535238"/>
            <a:ext cx="857250" cy="781050"/>
          </a:xfrm>
          <a:custGeom>
            <a:avLst/>
            <a:gdLst>
              <a:gd name="T0" fmla="*/ 38 w 760"/>
              <a:gd name="T1" fmla="*/ 16 h 720"/>
              <a:gd name="T2" fmla="*/ 224 w 760"/>
              <a:gd name="T3" fmla="*/ 0 h 720"/>
              <a:gd name="T4" fmla="*/ 273 w 760"/>
              <a:gd name="T5" fmla="*/ 143 h 720"/>
              <a:gd name="T6" fmla="*/ 172 w 760"/>
              <a:gd name="T7" fmla="*/ 230 h 720"/>
              <a:gd name="T8" fmla="*/ 0 w 760"/>
              <a:gd name="T9" fmla="*/ 159 h 720"/>
              <a:gd name="T10" fmla="*/ 38 w 760"/>
              <a:gd name="T11" fmla="*/ 1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7" name="Freeform 29" descr="Light downward diagonal"/>
          <p:cNvSpPr>
            <a:spLocks/>
          </p:cNvSpPr>
          <p:nvPr/>
        </p:nvSpPr>
        <p:spPr bwMode="auto">
          <a:xfrm rot="-518164">
            <a:off x="5154613" y="2176463"/>
            <a:ext cx="990600" cy="601662"/>
          </a:xfrm>
          <a:custGeom>
            <a:avLst/>
            <a:gdLst>
              <a:gd name="T0" fmla="*/ 136 w 624"/>
              <a:gd name="T1" fmla="*/ 0 h 584"/>
              <a:gd name="T2" fmla="*/ 624 w 624"/>
              <a:gd name="T3" fmla="*/ 24 h 584"/>
              <a:gd name="T4" fmla="*/ 592 w 624"/>
              <a:gd name="T5" fmla="*/ 105 h 584"/>
              <a:gd name="T6" fmla="*/ 376 w 624"/>
              <a:gd name="T7" fmla="*/ 160 h 584"/>
              <a:gd name="T8" fmla="*/ 24 w 624"/>
              <a:gd name="T9" fmla="*/ 149 h 584"/>
              <a:gd name="T10" fmla="*/ 0 w 624"/>
              <a:gd name="T11" fmla="*/ 77 h 584"/>
              <a:gd name="T12" fmla="*/ 136 w 624"/>
              <a:gd name="T13" fmla="*/ 0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584"/>
              <a:gd name="T23" fmla="*/ 624 w 624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584">
                <a:moveTo>
                  <a:pt x="136" y="0"/>
                </a:moveTo>
                <a:lnTo>
                  <a:pt x="624" y="88"/>
                </a:lnTo>
                <a:lnTo>
                  <a:pt x="592" y="384"/>
                </a:lnTo>
                <a:lnTo>
                  <a:pt x="376" y="584"/>
                </a:lnTo>
                <a:lnTo>
                  <a:pt x="24" y="544"/>
                </a:lnTo>
                <a:lnTo>
                  <a:pt x="0" y="280"/>
                </a:lnTo>
                <a:lnTo>
                  <a:pt x="136" y="0"/>
                </a:lnTo>
                <a:close/>
              </a:path>
            </a:pathLst>
          </a:custGeom>
          <a:pattFill prst="ltDnDiag">
            <a:fgClr>
              <a:srgbClr val="969696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8" name="Freeform 30" descr="Light downward diagonal"/>
          <p:cNvSpPr>
            <a:spLocks/>
          </p:cNvSpPr>
          <p:nvPr/>
        </p:nvSpPr>
        <p:spPr bwMode="auto">
          <a:xfrm rot="-518164">
            <a:off x="6754813" y="2278063"/>
            <a:ext cx="990600" cy="601662"/>
          </a:xfrm>
          <a:custGeom>
            <a:avLst/>
            <a:gdLst>
              <a:gd name="T0" fmla="*/ 136 w 624"/>
              <a:gd name="T1" fmla="*/ 0 h 584"/>
              <a:gd name="T2" fmla="*/ 624 w 624"/>
              <a:gd name="T3" fmla="*/ 24 h 584"/>
              <a:gd name="T4" fmla="*/ 592 w 624"/>
              <a:gd name="T5" fmla="*/ 105 h 584"/>
              <a:gd name="T6" fmla="*/ 376 w 624"/>
              <a:gd name="T7" fmla="*/ 160 h 584"/>
              <a:gd name="T8" fmla="*/ 24 w 624"/>
              <a:gd name="T9" fmla="*/ 149 h 584"/>
              <a:gd name="T10" fmla="*/ 0 w 624"/>
              <a:gd name="T11" fmla="*/ 77 h 584"/>
              <a:gd name="T12" fmla="*/ 136 w 624"/>
              <a:gd name="T13" fmla="*/ 0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584"/>
              <a:gd name="T23" fmla="*/ 624 w 624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584">
                <a:moveTo>
                  <a:pt x="136" y="0"/>
                </a:moveTo>
                <a:lnTo>
                  <a:pt x="624" y="88"/>
                </a:lnTo>
                <a:lnTo>
                  <a:pt x="592" y="384"/>
                </a:lnTo>
                <a:lnTo>
                  <a:pt x="376" y="584"/>
                </a:lnTo>
                <a:lnTo>
                  <a:pt x="24" y="544"/>
                </a:lnTo>
                <a:lnTo>
                  <a:pt x="0" y="280"/>
                </a:lnTo>
                <a:lnTo>
                  <a:pt x="136" y="0"/>
                </a:lnTo>
                <a:close/>
              </a:path>
            </a:pathLst>
          </a:custGeom>
          <a:pattFill prst="ltDnDiag">
            <a:fgClr>
              <a:srgbClr val="969696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19" name="Freeform 31" descr="Light downward diagonal"/>
          <p:cNvSpPr>
            <a:spLocks/>
          </p:cNvSpPr>
          <p:nvPr/>
        </p:nvSpPr>
        <p:spPr bwMode="auto">
          <a:xfrm rot="5826156">
            <a:off x="7009607" y="3634581"/>
            <a:ext cx="825500" cy="817563"/>
          </a:xfrm>
          <a:custGeom>
            <a:avLst/>
            <a:gdLst>
              <a:gd name="T0" fmla="*/ 78 w 624"/>
              <a:gd name="T1" fmla="*/ 0 h 584"/>
              <a:gd name="T2" fmla="*/ 361 w 624"/>
              <a:gd name="T3" fmla="*/ 61 h 584"/>
              <a:gd name="T4" fmla="*/ 342 w 624"/>
              <a:gd name="T5" fmla="*/ 264 h 584"/>
              <a:gd name="T6" fmla="*/ 218 w 624"/>
              <a:gd name="T7" fmla="*/ 400 h 584"/>
              <a:gd name="T8" fmla="*/ 14 w 624"/>
              <a:gd name="T9" fmla="*/ 373 h 584"/>
              <a:gd name="T10" fmla="*/ 0 w 624"/>
              <a:gd name="T11" fmla="*/ 192 h 584"/>
              <a:gd name="T12" fmla="*/ 78 w 624"/>
              <a:gd name="T13" fmla="*/ 0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584"/>
              <a:gd name="T23" fmla="*/ 624 w 624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584">
                <a:moveTo>
                  <a:pt x="136" y="0"/>
                </a:moveTo>
                <a:lnTo>
                  <a:pt x="624" y="88"/>
                </a:lnTo>
                <a:lnTo>
                  <a:pt x="592" y="384"/>
                </a:lnTo>
                <a:lnTo>
                  <a:pt x="376" y="584"/>
                </a:lnTo>
                <a:lnTo>
                  <a:pt x="24" y="544"/>
                </a:lnTo>
                <a:lnTo>
                  <a:pt x="0" y="280"/>
                </a:lnTo>
                <a:lnTo>
                  <a:pt x="136" y="0"/>
                </a:lnTo>
                <a:close/>
              </a:path>
            </a:pathLst>
          </a:custGeom>
          <a:pattFill prst="ltDnDiag">
            <a:fgClr>
              <a:srgbClr val="777777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20" name="Freeform 32" descr="Light upward diagonal"/>
          <p:cNvSpPr>
            <a:spLocks/>
          </p:cNvSpPr>
          <p:nvPr/>
        </p:nvSpPr>
        <p:spPr bwMode="auto">
          <a:xfrm rot="-2718094">
            <a:off x="7353300" y="40767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21" name="Freeform 8" descr="Light horizontal"/>
          <p:cNvSpPr>
            <a:spLocks/>
          </p:cNvSpPr>
          <p:nvPr/>
        </p:nvSpPr>
        <p:spPr bwMode="auto">
          <a:xfrm>
            <a:off x="4775200" y="36703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Horz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22" name="Freeform 5" descr="Light horizontal"/>
          <p:cNvSpPr>
            <a:spLocks/>
          </p:cNvSpPr>
          <p:nvPr/>
        </p:nvSpPr>
        <p:spPr bwMode="auto">
          <a:xfrm>
            <a:off x="1536700" y="33528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Horz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23" name="Freeform 6" descr="Light horizontal"/>
          <p:cNvSpPr>
            <a:spLocks/>
          </p:cNvSpPr>
          <p:nvPr/>
        </p:nvSpPr>
        <p:spPr bwMode="auto">
          <a:xfrm>
            <a:off x="3225800" y="22352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Horz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24" name="Freeform 9" descr="Light horizontal"/>
          <p:cNvSpPr>
            <a:spLocks/>
          </p:cNvSpPr>
          <p:nvPr/>
        </p:nvSpPr>
        <p:spPr bwMode="auto">
          <a:xfrm>
            <a:off x="6464300" y="2832100"/>
            <a:ext cx="965200" cy="850900"/>
          </a:xfrm>
          <a:custGeom>
            <a:avLst/>
            <a:gdLst>
              <a:gd name="T0" fmla="*/ 53 w 760"/>
              <a:gd name="T1" fmla="*/ 20 h 720"/>
              <a:gd name="T2" fmla="*/ 319 w 760"/>
              <a:gd name="T3" fmla="*/ 0 h 720"/>
              <a:gd name="T4" fmla="*/ 389 w 760"/>
              <a:gd name="T5" fmla="*/ 185 h 720"/>
              <a:gd name="T6" fmla="*/ 246 w 760"/>
              <a:gd name="T7" fmla="*/ 297 h 720"/>
              <a:gd name="T8" fmla="*/ 0 w 760"/>
              <a:gd name="T9" fmla="*/ 205 h 720"/>
              <a:gd name="T10" fmla="*/ 53 w 760"/>
              <a:gd name="T11" fmla="*/ 2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Horz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25" name="Freeform 33" descr="Light upward diagonal"/>
          <p:cNvSpPr>
            <a:spLocks/>
          </p:cNvSpPr>
          <p:nvPr/>
        </p:nvSpPr>
        <p:spPr bwMode="auto">
          <a:xfrm rot="-2718094">
            <a:off x="7224713" y="2533650"/>
            <a:ext cx="1036638" cy="960437"/>
          </a:xfrm>
          <a:custGeom>
            <a:avLst/>
            <a:gdLst>
              <a:gd name="T0" fmla="*/ 65 w 760"/>
              <a:gd name="T1" fmla="*/ 29 h 720"/>
              <a:gd name="T2" fmla="*/ 396 w 760"/>
              <a:gd name="T3" fmla="*/ 0 h 720"/>
              <a:gd name="T4" fmla="*/ 482 w 760"/>
              <a:gd name="T5" fmla="*/ 266 h 720"/>
              <a:gd name="T6" fmla="*/ 304 w 760"/>
              <a:gd name="T7" fmla="*/ 427 h 720"/>
              <a:gd name="T8" fmla="*/ 0 w 760"/>
              <a:gd name="T9" fmla="*/ 294 h 720"/>
              <a:gd name="T10" fmla="*/ 65 w 760"/>
              <a:gd name="T11" fmla="*/ 29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26" name="Freeform 34" descr="Light upward diagonal"/>
          <p:cNvSpPr>
            <a:spLocks/>
          </p:cNvSpPr>
          <p:nvPr/>
        </p:nvSpPr>
        <p:spPr bwMode="auto">
          <a:xfrm rot="-2718094">
            <a:off x="827088" y="2281238"/>
            <a:ext cx="857250" cy="781050"/>
          </a:xfrm>
          <a:custGeom>
            <a:avLst/>
            <a:gdLst>
              <a:gd name="T0" fmla="*/ 38 w 760"/>
              <a:gd name="T1" fmla="*/ 16 h 720"/>
              <a:gd name="T2" fmla="*/ 224 w 760"/>
              <a:gd name="T3" fmla="*/ 0 h 720"/>
              <a:gd name="T4" fmla="*/ 273 w 760"/>
              <a:gd name="T5" fmla="*/ 143 h 720"/>
              <a:gd name="T6" fmla="*/ 172 w 760"/>
              <a:gd name="T7" fmla="*/ 230 h 720"/>
              <a:gd name="T8" fmla="*/ 0 w 760"/>
              <a:gd name="T9" fmla="*/ 159 h 720"/>
              <a:gd name="T10" fmla="*/ 38 w 760"/>
              <a:gd name="T11" fmla="*/ 1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0"/>
              <a:gd name="T19" fmla="*/ 0 h 720"/>
              <a:gd name="T20" fmla="*/ 760 w 76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0" h="720">
                <a:moveTo>
                  <a:pt x="104" y="48"/>
                </a:moveTo>
                <a:lnTo>
                  <a:pt x="624" y="0"/>
                </a:lnTo>
                <a:lnTo>
                  <a:pt x="760" y="448"/>
                </a:lnTo>
                <a:lnTo>
                  <a:pt x="480" y="720"/>
                </a:lnTo>
                <a:lnTo>
                  <a:pt x="0" y="496"/>
                </a:lnTo>
                <a:lnTo>
                  <a:pt x="104" y="48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tx1"/>
            </a:bgClr>
          </a:pattFill>
          <a:ln w="9525" cap="flat" cmpd="sng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auto">
          <a:xfrm>
            <a:off x="647700" y="2039938"/>
            <a:ext cx="7823200" cy="366712"/>
          </a:xfrm>
          <a:prstGeom prst="rect">
            <a:avLst/>
          </a:prstGeom>
          <a:solidFill>
            <a:srgbClr val="EFEFE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685800" y="4795838"/>
            <a:ext cx="7823200" cy="366712"/>
          </a:xfrm>
          <a:prstGeom prst="rect">
            <a:avLst/>
          </a:prstGeom>
          <a:solidFill>
            <a:srgbClr val="EFEFE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>
            <a:off x="1054100" y="2393950"/>
            <a:ext cx="695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32" name="Line 41"/>
          <p:cNvSpPr>
            <a:spLocks noChangeShapeType="1"/>
          </p:cNvSpPr>
          <p:nvPr/>
        </p:nvSpPr>
        <p:spPr bwMode="auto">
          <a:xfrm>
            <a:off x="1054100" y="2044700"/>
            <a:ext cx="279400" cy="2413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33" name="Line 42"/>
          <p:cNvSpPr>
            <a:spLocks noChangeShapeType="1"/>
          </p:cNvSpPr>
          <p:nvPr/>
        </p:nvSpPr>
        <p:spPr bwMode="auto">
          <a:xfrm>
            <a:off x="1358900" y="2057400"/>
            <a:ext cx="279400" cy="2413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34" name="Line 43"/>
          <p:cNvSpPr>
            <a:spLocks noChangeShapeType="1"/>
          </p:cNvSpPr>
          <p:nvPr/>
        </p:nvSpPr>
        <p:spPr bwMode="auto">
          <a:xfrm>
            <a:off x="1638300" y="2070100"/>
            <a:ext cx="279400" cy="2413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35" name="Line 44"/>
          <p:cNvSpPr>
            <a:spLocks noChangeShapeType="1"/>
          </p:cNvSpPr>
          <p:nvPr/>
        </p:nvSpPr>
        <p:spPr bwMode="auto">
          <a:xfrm>
            <a:off x="1917700" y="2057400"/>
            <a:ext cx="279400" cy="2413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36" name="Line 45"/>
          <p:cNvSpPr>
            <a:spLocks noChangeShapeType="1"/>
          </p:cNvSpPr>
          <p:nvPr/>
        </p:nvSpPr>
        <p:spPr bwMode="auto">
          <a:xfrm>
            <a:off x="2209800" y="2057400"/>
            <a:ext cx="279400" cy="2413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37" name="Line 46"/>
          <p:cNvSpPr>
            <a:spLocks noChangeShapeType="1"/>
          </p:cNvSpPr>
          <p:nvPr/>
        </p:nvSpPr>
        <p:spPr bwMode="auto">
          <a:xfrm>
            <a:off x="2514600" y="2044700"/>
            <a:ext cx="279400" cy="2413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38" name="Line 47"/>
          <p:cNvSpPr>
            <a:spLocks noChangeShapeType="1"/>
          </p:cNvSpPr>
          <p:nvPr/>
        </p:nvSpPr>
        <p:spPr bwMode="auto">
          <a:xfrm>
            <a:off x="2832100" y="2044700"/>
            <a:ext cx="279400" cy="2413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39" name="Line 48"/>
          <p:cNvSpPr>
            <a:spLocks noChangeShapeType="1"/>
          </p:cNvSpPr>
          <p:nvPr/>
        </p:nvSpPr>
        <p:spPr bwMode="auto">
          <a:xfrm>
            <a:off x="3136900" y="2057400"/>
            <a:ext cx="558800" cy="4826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40" name="Line 49"/>
          <p:cNvSpPr>
            <a:spLocks noChangeShapeType="1"/>
          </p:cNvSpPr>
          <p:nvPr/>
        </p:nvSpPr>
        <p:spPr bwMode="auto">
          <a:xfrm>
            <a:off x="3479800" y="2057400"/>
            <a:ext cx="279400" cy="2413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41" name="Text Box 51"/>
          <p:cNvSpPr txBox="1">
            <a:spLocks noChangeArrowheads="1"/>
          </p:cNvSpPr>
          <p:nvPr/>
        </p:nvSpPr>
        <p:spPr bwMode="auto">
          <a:xfrm>
            <a:off x="1143000" y="1568450"/>
            <a:ext cx="147348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primary beam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42" name="Line 52"/>
          <p:cNvSpPr>
            <a:spLocks noChangeShapeType="1"/>
          </p:cNvSpPr>
          <p:nvPr/>
        </p:nvSpPr>
        <p:spPr bwMode="auto">
          <a:xfrm>
            <a:off x="825500" y="26543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43" name="Line 53"/>
          <p:cNvSpPr>
            <a:spLocks noChangeShapeType="1"/>
          </p:cNvSpPr>
          <p:nvPr/>
        </p:nvSpPr>
        <p:spPr bwMode="auto">
          <a:xfrm>
            <a:off x="2616200" y="30607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44" name="Line 54"/>
          <p:cNvSpPr>
            <a:spLocks noChangeShapeType="1"/>
          </p:cNvSpPr>
          <p:nvPr/>
        </p:nvSpPr>
        <p:spPr bwMode="auto">
          <a:xfrm>
            <a:off x="4114800" y="29337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45" name="Line 55"/>
          <p:cNvSpPr>
            <a:spLocks noChangeShapeType="1"/>
          </p:cNvSpPr>
          <p:nvPr/>
        </p:nvSpPr>
        <p:spPr bwMode="auto">
          <a:xfrm>
            <a:off x="5067300" y="34417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46" name="Line 56"/>
          <p:cNvSpPr>
            <a:spLocks noChangeShapeType="1"/>
          </p:cNvSpPr>
          <p:nvPr/>
        </p:nvSpPr>
        <p:spPr bwMode="auto">
          <a:xfrm>
            <a:off x="5727700" y="21336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47" name="Line 57"/>
          <p:cNvSpPr>
            <a:spLocks noChangeShapeType="1"/>
          </p:cNvSpPr>
          <p:nvPr/>
        </p:nvSpPr>
        <p:spPr bwMode="auto">
          <a:xfrm flipV="1">
            <a:off x="2019300" y="26289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48" name="Line 58"/>
          <p:cNvSpPr>
            <a:spLocks noChangeShapeType="1"/>
          </p:cNvSpPr>
          <p:nvPr/>
        </p:nvSpPr>
        <p:spPr bwMode="auto">
          <a:xfrm flipV="1">
            <a:off x="3822700" y="30226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49" name="Line 59"/>
          <p:cNvSpPr>
            <a:spLocks noChangeShapeType="1"/>
          </p:cNvSpPr>
          <p:nvPr/>
        </p:nvSpPr>
        <p:spPr bwMode="auto">
          <a:xfrm flipV="1">
            <a:off x="5283200" y="28829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50" name="Line 60"/>
          <p:cNvSpPr>
            <a:spLocks noChangeShapeType="1"/>
          </p:cNvSpPr>
          <p:nvPr/>
        </p:nvSpPr>
        <p:spPr bwMode="auto">
          <a:xfrm flipV="1">
            <a:off x="6248400" y="34290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51" name="Line 61"/>
          <p:cNvSpPr>
            <a:spLocks noChangeShapeType="1"/>
          </p:cNvSpPr>
          <p:nvPr/>
        </p:nvSpPr>
        <p:spPr bwMode="auto">
          <a:xfrm flipV="1">
            <a:off x="6908800" y="2057400"/>
            <a:ext cx="1190625" cy="10287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52" name="Line 62"/>
          <p:cNvSpPr>
            <a:spLocks noChangeShapeType="1"/>
          </p:cNvSpPr>
          <p:nvPr/>
        </p:nvSpPr>
        <p:spPr bwMode="auto">
          <a:xfrm flipV="1">
            <a:off x="3695700" y="1851025"/>
            <a:ext cx="796925" cy="688975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59453" name="Text Box 63"/>
          <p:cNvSpPr txBox="1">
            <a:spLocks noChangeArrowheads="1"/>
          </p:cNvSpPr>
          <p:nvPr/>
        </p:nvSpPr>
        <p:spPr bwMode="auto">
          <a:xfrm>
            <a:off x="466725" y="5522913"/>
            <a:ext cx="8148638" cy="650875"/>
          </a:xfrm>
          <a:prstGeom prst="rect">
            <a:avLst/>
          </a:prstGeom>
          <a:solidFill>
            <a:srgbClr val="EFEFE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Diffracting planes – parallel to the sample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sufrace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Each diffraction originates from different assembly of crystallites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54" name="Rectangle 62"/>
          <p:cNvSpPr>
            <a:spLocks noChangeArrowheads="1"/>
          </p:cNvSpPr>
          <p:nvPr/>
        </p:nvSpPr>
        <p:spPr bwMode="auto">
          <a:xfrm>
            <a:off x="701675" y="2259013"/>
            <a:ext cx="360363" cy="2565400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9456" name="Rectangle 64"/>
          <p:cNvSpPr>
            <a:spLocks noChangeArrowheads="1"/>
          </p:cNvSpPr>
          <p:nvPr/>
        </p:nvSpPr>
        <p:spPr bwMode="auto">
          <a:xfrm>
            <a:off x="8037513" y="2303463"/>
            <a:ext cx="360362" cy="2565400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981075" y="274638"/>
            <a:ext cx="716280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354638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571625" y="371475"/>
            <a:ext cx="5980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Properties of X-rays, electrons and neutrons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495300" y="1244564"/>
            <a:ext cx="8162925" cy="50845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152775" y="1390650"/>
            <a:ext cx="46730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X-rays		electrons		neutrons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76300" y="1962150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rocking curve width            5”	            0.6° 	            0.5”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77880" y="2524125"/>
            <a:ext cx="690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refractive  index	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1	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1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                          n ≷ 1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85825" y="3059668"/>
            <a:ext cx="689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scatt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factors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nm	          1 nm	       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nm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66775" y="3648075"/>
            <a:ext cx="703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dependence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   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2/3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irregular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76300" y="4229100"/>
            <a:ext cx="675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anomalous dispersion     common	              –  	          rare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76300" y="4781550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spectral width	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20" name="Skupina 19"/>
          <p:cNvGrpSpPr/>
          <p:nvPr/>
        </p:nvGrpSpPr>
        <p:grpSpPr>
          <a:xfrm>
            <a:off x="3028950" y="5305425"/>
            <a:ext cx="4676775" cy="552450"/>
            <a:chOff x="3028950" y="5305425"/>
            <a:chExt cx="4676775" cy="5524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28950" y="5362575"/>
              <a:ext cx="1133475" cy="495300"/>
            </a:xfrm>
            <a:prstGeom prst="rect">
              <a:avLst/>
            </a:prstGeom>
            <a:noFill/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0" y="5362575"/>
              <a:ext cx="1133475" cy="495300"/>
            </a:xfrm>
            <a:prstGeom prst="rect">
              <a:avLst/>
            </a:prstGeom>
            <a:noFill/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4675" y="5305425"/>
              <a:ext cx="781050" cy="4953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242047" y="885825"/>
            <a:ext cx="8651128" cy="5772150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476250" y="1042988"/>
            <a:ext cx="8191500" cy="4635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3176588" y="2709863"/>
            <a:ext cx="2744787" cy="27447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306388"/>
            <a:ext cx="5759450" cy="527050"/>
          </a:xfrm>
          <a:solidFill>
            <a:srgbClr val="EAEAEA"/>
          </a:solidFill>
          <a:ln w="28575">
            <a:solidFill>
              <a:srgbClr val="000000"/>
            </a:solidFill>
          </a:ln>
        </p:spPr>
        <p:txBody>
          <a:bodyPr anchorCtr="1">
            <a:normAutofit/>
          </a:bodyPr>
          <a:lstStyle/>
          <a:p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Bragg-Brentano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set-up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1866900" y="1498600"/>
            <a:ext cx="3111500" cy="3111500"/>
          </a:xfrm>
          <a:prstGeom prst="ellipse">
            <a:avLst/>
          </a:prstGeom>
          <a:noFill/>
          <a:ln w="9525" algn="ctr">
            <a:solidFill>
              <a:srgbClr val="080808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 rot="-2783831">
            <a:off x="4257675" y="4086225"/>
            <a:ext cx="660400" cy="88900"/>
          </a:xfrm>
          <a:prstGeom prst="rect">
            <a:avLst/>
          </a:prstGeom>
          <a:solidFill>
            <a:srgbClr val="777777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70250" y="2555875"/>
            <a:ext cx="1752600" cy="2041525"/>
            <a:chOff x="2060" y="1610"/>
            <a:chExt cx="1104" cy="1286"/>
          </a:xfrm>
        </p:grpSpPr>
        <p:sp>
          <p:nvSpPr>
            <p:cNvPr id="20488" name="Line 9"/>
            <p:cNvSpPr>
              <a:spLocks noChangeShapeType="1"/>
            </p:cNvSpPr>
            <p:nvPr/>
          </p:nvSpPr>
          <p:spPr bwMode="auto">
            <a:xfrm flipV="1">
              <a:off x="2060" y="2464"/>
              <a:ext cx="916" cy="43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 flipV="1">
              <a:off x="2068" y="2716"/>
              <a:ext cx="664" cy="176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V="1">
              <a:off x="2072" y="2588"/>
              <a:ext cx="800" cy="304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20491" name="Line 12"/>
            <p:cNvSpPr>
              <a:spLocks noChangeShapeType="1"/>
            </p:cNvSpPr>
            <p:nvPr/>
          </p:nvSpPr>
          <p:spPr bwMode="auto">
            <a:xfrm flipV="1">
              <a:off x="2724" y="1634"/>
              <a:ext cx="440" cy="108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 flipV="1">
              <a:off x="2860" y="1622"/>
              <a:ext cx="294" cy="966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20493" name="Line 14"/>
            <p:cNvSpPr>
              <a:spLocks noChangeShapeType="1"/>
            </p:cNvSpPr>
            <p:nvPr/>
          </p:nvSpPr>
          <p:spPr bwMode="auto">
            <a:xfrm flipV="1">
              <a:off x="2972" y="1610"/>
              <a:ext cx="170" cy="854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</p:grpSp>
      <p:sp>
        <p:nvSpPr>
          <p:cNvPr id="20494" name="Rectangle 15"/>
          <p:cNvSpPr>
            <a:spLocks noChangeArrowheads="1"/>
          </p:cNvSpPr>
          <p:nvPr/>
        </p:nvSpPr>
        <p:spPr bwMode="auto">
          <a:xfrm rot="-901710">
            <a:off x="3219450" y="4457700"/>
            <a:ext cx="273050" cy="844550"/>
          </a:xfrm>
          <a:prstGeom prst="rect">
            <a:avLst/>
          </a:prstGeom>
          <a:noFill/>
          <a:ln w="19050" algn="ctr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0495" name="Oval 16"/>
          <p:cNvSpPr>
            <a:spLocks noChangeArrowheads="1"/>
          </p:cNvSpPr>
          <p:nvPr/>
        </p:nvSpPr>
        <p:spPr bwMode="auto">
          <a:xfrm>
            <a:off x="3257550" y="4567238"/>
            <a:ext cx="50800" cy="508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 rot="1144152">
            <a:off x="5024438" y="2062163"/>
            <a:ext cx="171450" cy="542925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5352370" y="1657350"/>
            <a:ext cx="928459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k-SK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tor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1266825" y="4718050"/>
            <a:ext cx="1178528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focus of</a:t>
            </a:r>
            <a:endParaRPr lang="sk-SK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X-ray tube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Line 22"/>
          <p:cNvSpPr>
            <a:spLocks noChangeShapeType="1"/>
          </p:cNvSpPr>
          <p:nvPr/>
        </p:nvSpPr>
        <p:spPr bwMode="auto">
          <a:xfrm flipV="1">
            <a:off x="2286000" y="4613275"/>
            <a:ext cx="966788" cy="250825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0500" name="Text Box 23"/>
          <p:cNvSpPr txBox="1">
            <a:spLocks noChangeArrowheads="1"/>
          </p:cNvSpPr>
          <p:nvPr/>
        </p:nvSpPr>
        <p:spPr bwMode="auto">
          <a:xfrm>
            <a:off x="787400" y="1517650"/>
            <a:ext cx="1069524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k-SK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fo</a:t>
            </a:r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cussing</a:t>
            </a:r>
          </a:p>
          <a:p>
            <a:pPr algn="ctr"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>
            <a:off x="1828800" y="2057400"/>
            <a:ext cx="279400" cy="1651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0502" name="Text Box 28"/>
          <p:cNvSpPr txBox="1">
            <a:spLocks noChangeArrowheads="1"/>
          </p:cNvSpPr>
          <p:nvPr/>
        </p:nvSpPr>
        <p:spPr bwMode="auto">
          <a:xfrm>
            <a:off x="4446342" y="4362450"/>
            <a:ext cx="83869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Oval 29"/>
          <p:cNvSpPr>
            <a:spLocks noChangeArrowheads="1"/>
          </p:cNvSpPr>
          <p:nvPr/>
        </p:nvSpPr>
        <p:spPr bwMode="auto">
          <a:xfrm>
            <a:off x="4540250" y="4084638"/>
            <a:ext cx="50800" cy="508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0504" name="Text Box 30"/>
          <p:cNvSpPr txBox="1">
            <a:spLocks noChangeArrowheads="1"/>
          </p:cNvSpPr>
          <p:nvPr/>
        </p:nvSpPr>
        <p:spPr bwMode="auto">
          <a:xfrm>
            <a:off x="6156325" y="3803650"/>
            <a:ext cx="1665841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goniomet</a:t>
            </a:r>
            <a:r>
              <a:rPr lang="en-US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axis</a:t>
            </a:r>
            <a:endParaRPr lang="en-GB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Line 31"/>
          <p:cNvSpPr>
            <a:spLocks noChangeShapeType="1"/>
          </p:cNvSpPr>
          <p:nvPr/>
        </p:nvSpPr>
        <p:spPr bwMode="auto">
          <a:xfrm flipH="1">
            <a:off x="4622800" y="4000500"/>
            <a:ext cx="1524000" cy="1016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0506" name="Text Box 32"/>
          <p:cNvSpPr txBox="1">
            <a:spLocks noChangeArrowheads="1"/>
          </p:cNvSpPr>
          <p:nvPr/>
        </p:nvSpPr>
        <p:spPr bwMode="auto">
          <a:xfrm>
            <a:off x="785813" y="5870575"/>
            <a:ext cx="7546040" cy="646331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k-SK" dirty="0" err="1">
                <a:latin typeface="Times New Roman" pitchFamily="18" charset="0"/>
                <a:cs typeface="Times New Roman" pitchFamily="18" charset="0"/>
              </a:rPr>
              <a:t>Divergen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primary beam irradiates the sample. All beams diffracted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different 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parts of the sample are focused at the detector slit.</a:t>
            </a:r>
          </a:p>
        </p:txBody>
      </p:sp>
      <p:sp>
        <p:nvSpPr>
          <p:cNvPr id="20507" name="Line 34"/>
          <p:cNvSpPr>
            <a:spLocks noChangeShapeType="1"/>
          </p:cNvSpPr>
          <p:nvPr/>
        </p:nvSpPr>
        <p:spPr bwMode="auto">
          <a:xfrm>
            <a:off x="4614863" y="2671763"/>
            <a:ext cx="314325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0508" name="Line 36"/>
          <p:cNvSpPr>
            <a:spLocks noChangeShapeType="1"/>
          </p:cNvSpPr>
          <p:nvPr/>
        </p:nvSpPr>
        <p:spPr bwMode="auto">
          <a:xfrm>
            <a:off x="4957763" y="2790825"/>
            <a:ext cx="314325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0509" name="Text Box 37"/>
          <p:cNvSpPr txBox="1">
            <a:spLocks noChangeArrowheads="1"/>
          </p:cNvSpPr>
          <p:nvPr/>
        </p:nvSpPr>
        <p:spPr bwMode="auto">
          <a:xfrm>
            <a:off x="6111933" y="2155825"/>
            <a:ext cx="1268296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k-SK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sk-S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slit</a:t>
            </a:r>
          </a:p>
        </p:txBody>
      </p:sp>
      <p:sp>
        <p:nvSpPr>
          <p:cNvPr id="20510" name="Line 38"/>
          <p:cNvSpPr>
            <a:spLocks noChangeShapeType="1"/>
          </p:cNvSpPr>
          <p:nvPr/>
        </p:nvSpPr>
        <p:spPr bwMode="auto">
          <a:xfrm flipH="1">
            <a:off x="5006975" y="2543175"/>
            <a:ext cx="812800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0511" name="Line 39"/>
          <p:cNvSpPr>
            <a:spLocks noChangeShapeType="1"/>
          </p:cNvSpPr>
          <p:nvPr/>
        </p:nvSpPr>
        <p:spPr bwMode="auto">
          <a:xfrm flipH="1">
            <a:off x="5305425" y="1981200"/>
            <a:ext cx="142875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96863" y="1268413"/>
            <a:ext cx="8596312" cy="4500562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58775"/>
            <a:ext cx="7200900" cy="604838"/>
          </a:xfr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anchorCtr="1">
            <a:normAutofit/>
          </a:bodyPr>
          <a:lstStyle/>
          <a:p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Dif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fraction pattern of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MgB</a:t>
            </a:r>
            <a:r>
              <a:rPr lang="sk-SK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wire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Ti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sheath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1449388"/>
            <a:ext cx="8188325" cy="1947862"/>
          </a:xfrm>
          <a:noFill/>
          <a:ln>
            <a:solidFill>
              <a:schemeClr val="tx1"/>
            </a:solidFill>
          </a:ln>
        </p:spPr>
      </p:pic>
      <p:pic>
        <p:nvPicPr>
          <p:cNvPr id="2150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" y="3473450"/>
            <a:ext cx="8186738" cy="2132013"/>
          </a:xfrm>
          <a:noFill/>
          <a:ln>
            <a:solidFill>
              <a:schemeClr val="tx1"/>
            </a:solidFill>
          </a:ln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61950" y="5978525"/>
            <a:ext cx="8410575" cy="646331"/>
          </a:xfrm>
          <a:prstGeom prst="rect">
            <a:avLst/>
          </a:prstGeom>
          <a:solidFill>
            <a:srgbClr val="EFEFE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k-SK" dirty="0">
                <a:latin typeface="Times New Roman" pitchFamily="18" charset="0"/>
                <a:cs typeface="Times New Roman" pitchFamily="18" charset="0"/>
              </a:rPr>
              <a:t>MgB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phases are identified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Some peaks of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Ti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also present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Red line is the simulated curve provided by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TOPAS 3.0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206375" y="1089024"/>
            <a:ext cx="8686800" cy="5584907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3" name="Obdĺžnik 62"/>
          <p:cNvSpPr/>
          <p:nvPr/>
        </p:nvSpPr>
        <p:spPr>
          <a:xfrm>
            <a:off x="332509" y="1213499"/>
            <a:ext cx="8409341" cy="5304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315" name="Rectangle 3"/>
          <p:cNvSpPr>
            <a:spLocks noGrp="1"/>
          </p:cNvSpPr>
          <p:nvPr>
            <p:ph type="title" idx="4294967295"/>
          </p:nvPr>
        </p:nvSpPr>
        <p:spPr>
          <a:xfrm>
            <a:off x="1692275" y="274638"/>
            <a:ext cx="5759450" cy="649287"/>
          </a:xfr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dif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ction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conditions – </a:t>
            </a: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Laue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equations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-1538288" y="35083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280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87713" y="587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cs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65692" y="1323975"/>
            <a:ext cx="2905125" cy="2657476"/>
            <a:chOff x="2628" y="1062"/>
            <a:chExt cx="1830" cy="1674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 rot="1608051" flipH="1">
              <a:off x="3780" y="1278"/>
              <a:ext cx="57" cy="1304"/>
              <a:chOff x="3712" y="1266"/>
              <a:chExt cx="60" cy="1352"/>
            </a:xfrm>
          </p:grpSpPr>
          <p:sp>
            <p:nvSpPr>
              <p:cNvPr id="13329" name="Oval 17"/>
              <p:cNvSpPr>
                <a:spLocks noChangeArrowheads="1"/>
              </p:cNvSpPr>
              <p:nvPr/>
            </p:nvSpPr>
            <p:spPr bwMode="auto">
              <a:xfrm>
                <a:off x="3712" y="25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auto">
              <a:xfrm>
                <a:off x="3714" y="212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auto">
              <a:xfrm>
                <a:off x="3716" y="1700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auto">
              <a:xfrm>
                <a:off x="3714" y="126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</p:grp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2628" y="2496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2820" y="2112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3552" y="1920"/>
              <a:ext cx="726" cy="5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V="1">
              <a:off x="3732" y="1536"/>
              <a:ext cx="726" cy="5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flipV="1">
              <a:off x="3402" y="1062"/>
              <a:ext cx="846" cy="167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3516" y="2124"/>
              <a:ext cx="0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3732" y="2130"/>
              <a:ext cx="96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</p:grp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1087253" y="1934314"/>
            <a:ext cx="761747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1412875" y="3117850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3784600" y="2260600"/>
            <a:ext cx="274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8584" y="4847118"/>
            <a:ext cx="1638300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0862" y="1543358"/>
            <a:ext cx="3419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74" name="Skupina 73"/>
          <p:cNvGrpSpPr/>
          <p:nvPr/>
        </p:nvGrpSpPr>
        <p:grpSpPr>
          <a:xfrm>
            <a:off x="3019647" y="1804803"/>
            <a:ext cx="371179" cy="571500"/>
            <a:chOff x="5007935" y="5154059"/>
            <a:chExt cx="371179" cy="571500"/>
          </a:xfrm>
        </p:grpSpPr>
        <p:sp>
          <p:nvSpPr>
            <p:cNvPr id="71" name="Line 29"/>
            <p:cNvSpPr>
              <a:spLocks noChangeShapeType="1"/>
            </p:cNvSpPr>
            <p:nvPr/>
          </p:nvSpPr>
          <p:spPr bwMode="auto">
            <a:xfrm flipH="1">
              <a:off x="5083839" y="5154059"/>
              <a:ext cx="295275" cy="5715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pic>
          <p:nvPicPr>
            <p:cNvPr id="39945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7935" y="5167424"/>
              <a:ext cx="142875" cy="304800"/>
            </a:xfrm>
            <a:prstGeom prst="rect">
              <a:avLst/>
            </a:prstGeom>
            <a:noFill/>
          </p:spPr>
        </p:pic>
      </p:grpSp>
      <p:grpSp>
        <p:nvGrpSpPr>
          <p:cNvPr id="76" name="Skupina 75"/>
          <p:cNvGrpSpPr/>
          <p:nvPr/>
        </p:nvGrpSpPr>
        <p:grpSpPr>
          <a:xfrm>
            <a:off x="2525452" y="3237606"/>
            <a:ext cx="690009" cy="488653"/>
            <a:chOff x="5258022" y="5345077"/>
            <a:chExt cx="690009" cy="488653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28931" y="5528930"/>
              <a:ext cx="419100" cy="304800"/>
            </a:xfrm>
            <a:prstGeom prst="rect">
              <a:avLst/>
            </a:prstGeom>
            <a:noFill/>
          </p:spPr>
        </p:pic>
        <p:sp>
          <p:nvSpPr>
            <p:cNvPr id="75" name="Line 25"/>
            <p:cNvSpPr>
              <a:spLocks noChangeShapeType="1"/>
            </p:cNvSpPr>
            <p:nvPr/>
          </p:nvSpPr>
          <p:spPr bwMode="auto">
            <a:xfrm flipV="1">
              <a:off x="5258022" y="5345077"/>
              <a:ext cx="457200" cy="342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</p:grpSp>
      <p:grpSp>
        <p:nvGrpSpPr>
          <p:cNvPr id="78" name="Skupina 77"/>
          <p:cNvGrpSpPr/>
          <p:nvPr/>
        </p:nvGrpSpPr>
        <p:grpSpPr>
          <a:xfrm>
            <a:off x="2147776" y="2626249"/>
            <a:ext cx="625327" cy="359736"/>
            <a:chOff x="4965404" y="4954772"/>
            <a:chExt cx="625327" cy="359736"/>
          </a:xfrm>
        </p:grpSpPr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5404" y="4954772"/>
              <a:ext cx="533400" cy="304800"/>
            </a:xfrm>
            <a:prstGeom prst="rect">
              <a:avLst/>
            </a:prstGeom>
            <a:noFill/>
          </p:spPr>
        </p:pic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5285931" y="5314508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</p:grp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5698" y="5269136"/>
            <a:ext cx="1638300" cy="304800"/>
          </a:xfrm>
          <a:prstGeom prst="rect">
            <a:avLst/>
          </a:prstGeom>
          <a:noFill/>
        </p:spPr>
      </p:pic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8971" y="5670566"/>
            <a:ext cx="1562100" cy="304800"/>
          </a:xfrm>
          <a:prstGeom prst="rect">
            <a:avLst/>
          </a:prstGeom>
          <a:noFill/>
        </p:spPr>
      </p:pic>
      <p:grpSp>
        <p:nvGrpSpPr>
          <p:cNvPr id="86" name="Skupina 85"/>
          <p:cNvGrpSpPr/>
          <p:nvPr/>
        </p:nvGrpSpPr>
        <p:grpSpPr>
          <a:xfrm>
            <a:off x="3172311" y="4197853"/>
            <a:ext cx="2785730" cy="2062717"/>
            <a:chOff x="1222744" y="4189227"/>
            <a:chExt cx="2785730" cy="2062717"/>
          </a:xfrm>
        </p:grpSpPr>
        <p:sp>
          <p:nvSpPr>
            <p:cNvPr id="84" name="Obdĺžnik 83"/>
            <p:cNvSpPr/>
            <p:nvPr/>
          </p:nvSpPr>
          <p:spPr>
            <a:xfrm>
              <a:off x="1222744" y="4699592"/>
              <a:ext cx="2785730" cy="15523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5" name="BlokTextu 84"/>
            <p:cNvSpPr txBox="1"/>
            <p:nvPr/>
          </p:nvSpPr>
          <p:spPr>
            <a:xfrm>
              <a:off x="1828801" y="4189227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Laue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equations</a:t>
              </a:r>
              <a:endPara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" grpId="0" animBg="1"/>
      <p:bldP spid="13371" grpId="0"/>
      <p:bldP spid="133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206375" y="1089024"/>
            <a:ext cx="8686800" cy="5596447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" name="Obdĺžnik 62"/>
          <p:cNvSpPr/>
          <p:nvPr/>
        </p:nvSpPr>
        <p:spPr>
          <a:xfrm>
            <a:off x="332509" y="1213499"/>
            <a:ext cx="8409341" cy="5304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315" name="Rectangle 3"/>
          <p:cNvSpPr>
            <a:spLocks noGrp="1"/>
          </p:cNvSpPr>
          <p:nvPr>
            <p:ph type="title" idx="4294967295"/>
          </p:nvPr>
        </p:nvSpPr>
        <p:spPr>
          <a:xfrm>
            <a:off x="1692275" y="274638"/>
            <a:ext cx="5759450" cy="649287"/>
          </a:xfr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Concept of reciprocal lattice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-1538288" y="35083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280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87713" y="587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cs typeface="Arial" charset="0"/>
            </a:endParaRPr>
          </a:p>
        </p:txBody>
      </p:sp>
      <p:grpSp>
        <p:nvGrpSpPr>
          <p:cNvPr id="61" name="Skupina 78"/>
          <p:cNvGrpSpPr/>
          <p:nvPr/>
        </p:nvGrpSpPr>
        <p:grpSpPr>
          <a:xfrm>
            <a:off x="3008613" y="1553543"/>
            <a:ext cx="3106752" cy="514350"/>
            <a:chOff x="4816550" y="1531088"/>
            <a:chExt cx="3106752" cy="514350"/>
          </a:xfrm>
        </p:grpSpPr>
        <p:sp>
          <p:nvSpPr>
            <p:cNvPr id="62" name="Text Box 52"/>
            <p:cNvSpPr txBox="1">
              <a:spLocks noChangeArrowheads="1"/>
            </p:cNvSpPr>
            <p:nvPr/>
          </p:nvSpPr>
          <p:spPr bwMode="auto">
            <a:xfrm>
              <a:off x="6206165" y="1554861"/>
              <a:ext cx="1717137" cy="3693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scattering vector</a:t>
              </a:r>
            </a:p>
          </p:txBody>
        </p:sp>
        <p:pic>
          <p:nvPicPr>
            <p:cNvPr id="63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16550" y="1531088"/>
              <a:ext cx="1038225" cy="514350"/>
            </a:xfrm>
            <a:prstGeom prst="rect">
              <a:avLst/>
            </a:prstGeom>
            <a:noFill/>
          </p:spPr>
        </p:pic>
      </p:grp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71" name="Group 70"/>
          <p:cNvGrpSpPr/>
          <p:nvPr/>
        </p:nvGrpSpPr>
        <p:grpSpPr>
          <a:xfrm>
            <a:off x="4132030" y="2277372"/>
            <a:ext cx="883130" cy="1038047"/>
            <a:chOff x="3657600" y="2277372"/>
            <a:chExt cx="883130" cy="1038047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2277372"/>
              <a:ext cx="857250" cy="304800"/>
            </a:xfrm>
            <a:prstGeom prst="rect">
              <a:avLst/>
            </a:prstGeom>
            <a:noFill/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83480" y="2648309"/>
              <a:ext cx="857250" cy="304800"/>
            </a:xfrm>
            <a:prstGeom prst="rect">
              <a:avLst/>
            </a:prstGeom>
            <a:noFill/>
          </p:spPr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0732" y="3010619"/>
              <a:ext cx="781050" cy="304800"/>
            </a:xfrm>
            <a:prstGeom prst="rect">
              <a:avLst/>
            </a:prstGeom>
            <a:noFill/>
          </p:spPr>
        </p:pic>
      </p:grp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83" name="Group 82"/>
          <p:cNvGrpSpPr/>
          <p:nvPr/>
        </p:nvGrpSpPr>
        <p:grpSpPr>
          <a:xfrm>
            <a:off x="1535502" y="3321170"/>
            <a:ext cx="5978106" cy="1242204"/>
            <a:chOff x="1535502" y="3321170"/>
            <a:chExt cx="5978106" cy="1242204"/>
          </a:xfrm>
        </p:grpSpPr>
        <p:grpSp>
          <p:nvGrpSpPr>
            <p:cNvPr id="79" name="Group 78"/>
            <p:cNvGrpSpPr/>
            <p:nvPr/>
          </p:nvGrpSpPr>
          <p:grpSpPr>
            <a:xfrm>
              <a:off x="1751141" y="3398806"/>
              <a:ext cx="5534405" cy="1022783"/>
              <a:chOff x="1751141" y="3666212"/>
              <a:chExt cx="5534405" cy="1022783"/>
            </a:xfrm>
          </p:grpSpPr>
          <p:pic>
            <p:nvPicPr>
              <p:cNvPr id="21511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51141" y="4088920"/>
                <a:ext cx="1533525" cy="6000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13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95619" y="4114803"/>
                <a:ext cx="1533525" cy="561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15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71071" y="4088918"/>
                <a:ext cx="1514475" cy="600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3390162" y="3666212"/>
                <a:ext cx="23519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reciprocal basis vectors</a:t>
                </a:r>
                <a:endParaRPr lang="sk-SK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1535502" y="3321170"/>
              <a:ext cx="5978106" cy="12422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338425" y="4925683"/>
            <a:ext cx="2454518" cy="969047"/>
            <a:chOff x="3338425" y="4925683"/>
            <a:chExt cx="2454518" cy="969047"/>
          </a:xfrm>
        </p:grpSpPr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33320" y="5589930"/>
              <a:ext cx="2276475" cy="304800"/>
            </a:xfrm>
            <a:prstGeom prst="rect">
              <a:avLst/>
            </a:prstGeom>
            <a:noFill/>
          </p:spPr>
        </p:pic>
        <p:sp>
          <p:nvSpPr>
            <p:cNvPr id="84" name="TextBox 83"/>
            <p:cNvSpPr txBox="1"/>
            <p:nvPr/>
          </p:nvSpPr>
          <p:spPr>
            <a:xfrm>
              <a:off x="3338425" y="4925683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reciprocal lattice vectors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206375" y="1089024"/>
            <a:ext cx="8686800" cy="5596447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" name="Obdĺžnik 62"/>
          <p:cNvSpPr/>
          <p:nvPr/>
        </p:nvSpPr>
        <p:spPr>
          <a:xfrm>
            <a:off x="332509" y="1213499"/>
            <a:ext cx="8409341" cy="5304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Concept of reciprocal lattice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3635896" y="2924944"/>
            <a:ext cx="1811547" cy="569296"/>
            <a:chOff x="3657599" y="2044460"/>
            <a:chExt cx="1811547" cy="569296"/>
          </a:xfrm>
        </p:grpSpPr>
        <p:pic>
          <p:nvPicPr>
            <p:cNvPr id="4096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2060" y="2208362"/>
              <a:ext cx="857250" cy="3048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3657599" y="2044460"/>
              <a:ext cx="1811547" cy="5692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43202" y="1916832"/>
            <a:ext cx="364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conditions for diffraction are fulfilled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3933056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properties of reciprocal lattice vectors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21" name="Group 20"/>
          <p:cNvGrpSpPr/>
          <p:nvPr/>
        </p:nvGrpSpPr>
        <p:grpSpPr>
          <a:xfrm>
            <a:off x="1403648" y="4869160"/>
            <a:ext cx="1811547" cy="569296"/>
            <a:chOff x="1403648" y="4869160"/>
            <a:chExt cx="1811547" cy="569296"/>
          </a:xfrm>
        </p:grpSpPr>
        <p:grpSp>
          <p:nvGrpSpPr>
            <p:cNvPr id="19" name="Group 18"/>
            <p:cNvGrpSpPr/>
            <p:nvPr/>
          </p:nvGrpSpPr>
          <p:grpSpPr>
            <a:xfrm>
              <a:off x="1619672" y="5013176"/>
              <a:ext cx="1400175" cy="304800"/>
              <a:chOff x="1619672" y="5013176"/>
              <a:chExt cx="1400175" cy="304800"/>
            </a:xfrm>
          </p:grpSpPr>
          <p:pic>
            <p:nvPicPr>
              <p:cNvPr id="4096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19672" y="5013176"/>
                <a:ext cx="1400175" cy="304800"/>
              </a:xfrm>
              <a:prstGeom prst="rect">
                <a:avLst/>
              </a:prstGeom>
              <a:noFill/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2123728" y="5013176"/>
                <a:ext cx="288032" cy="216024"/>
                <a:chOff x="1691680" y="3789040"/>
                <a:chExt cx="288032" cy="21602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691680" y="400506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835696" y="378904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1403648" y="4869160"/>
              <a:ext cx="1811547" cy="5692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25" name="Group 24"/>
          <p:cNvGrpSpPr/>
          <p:nvPr/>
        </p:nvGrpSpPr>
        <p:grpSpPr>
          <a:xfrm>
            <a:off x="5292080" y="4797152"/>
            <a:ext cx="1955563" cy="785320"/>
            <a:chOff x="5292080" y="4797152"/>
            <a:chExt cx="1955563" cy="785320"/>
          </a:xfrm>
        </p:grpSpPr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4869160"/>
              <a:ext cx="1276350" cy="600075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5292080" y="4797152"/>
              <a:ext cx="1955563" cy="785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06375" y="116632"/>
            <a:ext cx="8686800" cy="6624736"/>
            <a:chOff x="206375" y="116632"/>
            <a:chExt cx="8686800" cy="6624736"/>
          </a:xfrm>
        </p:grpSpPr>
        <p:sp>
          <p:nvSpPr>
            <p:cNvPr id="53" name="Rectangle 61"/>
            <p:cNvSpPr>
              <a:spLocks noChangeArrowheads="1"/>
            </p:cNvSpPr>
            <p:nvPr/>
          </p:nvSpPr>
          <p:spPr bwMode="auto">
            <a:xfrm>
              <a:off x="206375" y="908720"/>
              <a:ext cx="8686800" cy="5832648"/>
            </a:xfrm>
            <a:prstGeom prst="rect">
              <a:avLst/>
            </a:prstGeom>
            <a:solidFill>
              <a:srgbClr val="EFEFE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4" name="Obdĺžnik 62"/>
            <p:cNvSpPr/>
            <p:nvPr/>
          </p:nvSpPr>
          <p:spPr>
            <a:xfrm>
              <a:off x="332509" y="1052736"/>
              <a:ext cx="8409341" cy="55446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5" name="Rectangle 3"/>
            <p:cNvSpPr txBox="1">
              <a:spLocks/>
            </p:cNvSpPr>
            <p:nvPr/>
          </p:nvSpPr>
          <p:spPr>
            <a:xfrm>
              <a:off x="1692275" y="116632"/>
              <a:ext cx="5759450" cy="649287"/>
            </a:xfrm>
            <a:prstGeom prst="rect">
              <a:avLst/>
            </a:prstGeom>
            <a:solidFill>
              <a:srgbClr val="EFEFEF"/>
            </a:solidFill>
            <a:ln w="28575">
              <a:solidFill>
                <a:srgbClr val="0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Concept of reciprocal lattice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31840" y="1196752"/>
            <a:ext cx="3312368" cy="5112568"/>
            <a:chOff x="3131840" y="1196752"/>
            <a:chExt cx="3312368" cy="5112568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3959932" y="3825044"/>
              <a:ext cx="1656184" cy="33123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131840" y="2636912"/>
              <a:ext cx="0" cy="36724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959932" y="3104964"/>
              <a:ext cx="1656184" cy="33123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3959932" y="2384884"/>
              <a:ext cx="1656184" cy="33123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3959932" y="1664804"/>
              <a:ext cx="1656184" cy="33123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572000" y="1916832"/>
              <a:ext cx="0" cy="36724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012160" y="1196752"/>
              <a:ext cx="0" cy="36724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3959932" y="944724"/>
              <a:ext cx="1656184" cy="33123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691680" y="3429000"/>
            <a:ext cx="4573235" cy="2880320"/>
            <a:chOff x="1691680" y="3429000"/>
            <a:chExt cx="4573235" cy="288032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411760" y="4869160"/>
              <a:ext cx="2160240" cy="144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91680" y="3429000"/>
              <a:ext cx="4320480" cy="28803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580112" y="558924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(120)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44" name="Group 43"/>
          <p:cNvGrpSpPr/>
          <p:nvPr/>
        </p:nvGrpSpPr>
        <p:grpSpPr>
          <a:xfrm>
            <a:off x="1475656" y="2996952"/>
            <a:ext cx="5848170" cy="3617168"/>
            <a:chOff x="1475656" y="2996952"/>
            <a:chExt cx="5848170" cy="3617168"/>
          </a:xfrm>
        </p:grpSpPr>
        <p:grpSp>
          <p:nvGrpSpPr>
            <p:cNvPr id="34" name="Group 33"/>
            <p:cNvGrpSpPr/>
            <p:nvPr/>
          </p:nvGrpSpPr>
          <p:grpSpPr>
            <a:xfrm>
              <a:off x="1475656" y="2996952"/>
              <a:ext cx="5848170" cy="3312368"/>
              <a:chOff x="1475656" y="2996952"/>
              <a:chExt cx="5848170" cy="3312368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131840" y="6288205"/>
                <a:ext cx="41919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1475656" y="2996952"/>
                <a:ext cx="1656184" cy="33123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131840" y="6309320"/>
                <a:ext cx="144016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1691680" y="3429000"/>
                <a:ext cx="1440160" cy="28803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98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6309320"/>
              <a:ext cx="142875" cy="304800"/>
            </a:xfrm>
            <a:prstGeom prst="rect">
              <a:avLst/>
            </a:prstGeom>
            <a:noFill/>
          </p:spPr>
        </p:pic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4797152"/>
              <a:ext cx="142875" cy="304800"/>
            </a:xfrm>
            <a:prstGeom prst="rect">
              <a:avLst/>
            </a:prstGeom>
            <a:noFill/>
          </p:spPr>
        </p:pic>
      </p:grp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49" name="Group 48"/>
          <p:cNvGrpSpPr/>
          <p:nvPr/>
        </p:nvGrpSpPr>
        <p:grpSpPr>
          <a:xfrm>
            <a:off x="2699792" y="5589240"/>
            <a:ext cx="1872208" cy="720080"/>
            <a:chOff x="2699792" y="5589240"/>
            <a:chExt cx="1872208" cy="72008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3131840" y="5589240"/>
              <a:ext cx="144016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131840" y="5589240"/>
              <a:ext cx="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5733256"/>
              <a:ext cx="228600" cy="304800"/>
            </a:xfrm>
            <a:prstGeom prst="rect">
              <a:avLst/>
            </a:prstGeom>
            <a:noFill/>
          </p:spPr>
        </p:pic>
        <p:pic>
          <p:nvPicPr>
            <p:cNvPr id="41991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5877272"/>
              <a:ext cx="228600" cy="304800"/>
            </a:xfrm>
            <a:prstGeom prst="rect">
              <a:avLst/>
            </a:prstGeom>
            <a:noFill/>
          </p:spPr>
        </p:pic>
      </p:grp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52" name="Group 51"/>
          <p:cNvGrpSpPr/>
          <p:nvPr/>
        </p:nvGrpSpPr>
        <p:grpSpPr>
          <a:xfrm>
            <a:off x="3131840" y="3861048"/>
            <a:ext cx="1440160" cy="2448272"/>
            <a:chOff x="3131840" y="3861048"/>
            <a:chExt cx="1440160" cy="244827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131840" y="4149080"/>
              <a:ext cx="1440160" cy="216024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93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3861048"/>
              <a:ext cx="447675" cy="30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1"/>
          <p:cNvSpPr>
            <a:spLocks noChangeArrowheads="1"/>
          </p:cNvSpPr>
          <p:nvPr/>
        </p:nvSpPr>
        <p:spPr bwMode="auto">
          <a:xfrm>
            <a:off x="242047" y="1089025"/>
            <a:ext cx="8651128" cy="5354638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5" name="Rectangle 6"/>
          <p:cNvSpPr/>
          <p:nvPr/>
        </p:nvSpPr>
        <p:spPr>
          <a:xfrm>
            <a:off x="495300" y="1244564"/>
            <a:ext cx="8162925" cy="50845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024" y="1684171"/>
            <a:ext cx="1038225" cy="514350"/>
          </a:xfrm>
          <a:prstGeom prst="rect">
            <a:avLst/>
          </a:prstGeom>
          <a:noFill/>
        </p:spPr>
      </p:pic>
      <p:sp>
        <p:nvSpPr>
          <p:cNvPr id="33" name="Rectangle 3"/>
          <p:cNvSpPr txBox="1">
            <a:spLocks/>
          </p:cNvSpPr>
          <p:nvPr/>
        </p:nvSpPr>
        <p:spPr>
          <a:xfrm>
            <a:off x="1692275" y="274638"/>
            <a:ext cx="5759450" cy="649287"/>
          </a:xfrm>
          <a:prstGeom prst="rect">
            <a:avLst/>
          </a:prstGeom>
          <a:solidFill>
            <a:srgbClr val="EFEFEF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2411413" y="375047"/>
            <a:ext cx="4321175" cy="461665"/>
          </a:xfrm>
          <a:prstGeom prst="rect">
            <a:avLst/>
          </a:prstGeom>
          <a:solidFill>
            <a:srgbClr val="EFEFEF"/>
          </a:solidFill>
          <a:ln w="285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Looking for solution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919655" y="3651250"/>
            <a:ext cx="6100270" cy="523875"/>
            <a:chOff x="919655" y="3651250"/>
            <a:chExt cx="6100270" cy="523875"/>
          </a:xfrm>
        </p:grpSpPr>
        <p:sp>
          <p:nvSpPr>
            <p:cNvPr id="60420" name="Rectangle 4"/>
            <p:cNvSpPr>
              <a:spLocks noChangeArrowheads="1"/>
            </p:cNvSpPr>
            <p:nvPr/>
          </p:nvSpPr>
          <p:spPr bwMode="auto">
            <a:xfrm rot="-1797599">
              <a:off x="4157663" y="4086225"/>
              <a:ext cx="366712" cy="88900"/>
            </a:xfrm>
            <a:prstGeom prst="rect">
              <a:avLst/>
            </a:prstGeom>
            <a:solidFill>
              <a:srgbClr val="777777"/>
            </a:solidFill>
            <a:ln w="9525" algn="ctr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sp>
          <p:nvSpPr>
            <p:cNvPr id="60421" name="Line 5"/>
            <p:cNvSpPr>
              <a:spLocks noChangeShapeType="1"/>
            </p:cNvSpPr>
            <p:nvPr/>
          </p:nvSpPr>
          <p:spPr bwMode="auto">
            <a:xfrm>
              <a:off x="1457325" y="4105275"/>
              <a:ext cx="5562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0456" name="Oval 40"/>
            <p:cNvSpPr>
              <a:spLocks noChangeArrowheads="1"/>
            </p:cNvSpPr>
            <p:nvPr/>
          </p:nvSpPr>
          <p:spPr bwMode="auto">
            <a:xfrm>
              <a:off x="1381125" y="4057650"/>
              <a:ext cx="104775" cy="1047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919655" y="3651250"/>
              <a:ext cx="1178528" cy="3693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X-ray tube</a:t>
              </a: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733675" y="2476500"/>
            <a:ext cx="3143250" cy="3152775"/>
            <a:chOff x="2733675" y="2476500"/>
            <a:chExt cx="3143250" cy="3152775"/>
          </a:xfrm>
        </p:grpSpPr>
        <p:sp>
          <p:nvSpPr>
            <p:cNvPr id="60454" name="Line 38"/>
            <p:cNvSpPr>
              <a:spLocks noChangeShapeType="1"/>
            </p:cNvSpPr>
            <p:nvPr/>
          </p:nvSpPr>
          <p:spPr bwMode="auto">
            <a:xfrm>
              <a:off x="4295775" y="4124325"/>
              <a:ext cx="561975" cy="1428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0455" name="Text Box 39"/>
            <p:cNvSpPr txBox="1">
              <a:spLocks noChangeArrowheads="1"/>
            </p:cNvSpPr>
            <p:nvPr/>
          </p:nvSpPr>
          <p:spPr bwMode="auto">
            <a:xfrm>
              <a:off x="4592556" y="4556125"/>
              <a:ext cx="47641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1/</a:t>
              </a:r>
              <a:r>
                <a:rPr lang="el-GR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</a:p>
          </p:txBody>
        </p:sp>
        <p:sp>
          <p:nvSpPr>
            <p:cNvPr id="60467" name="Oval 51"/>
            <p:cNvSpPr>
              <a:spLocks noChangeArrowheads="1"/>
            </p:cNvSpPr>
            <p:nvPr/>
          </p:nvSpPr>
          <p:spPr bwMode="auto">
            <a:xfrm>
              <a:off x="2733675" y="2476500"/>
              <a:ext cx="3143250" cy="3152775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31336" y="2528316"/>
            <a:ext cx="2036064" cy="2025666"/>
            <a:chOff x="3831336" y="2528316"/>
            <a:chExt cx="2036064" cy="2025666"/>
          </a:xfrm>
        </p:grpSpPr>
        <p:sp>
          <p:nvSpPr>
            <p:cNvPr id="60461" name="Text Box 45"/>
            <p:cNvSpPr txBox="1">
              <a:spLocks noChangeArrowheads="1"/>
            </p:cNvSpPr>
            <p:nvPr/>
          </p:nvSpPr>
          <p:spPr bwMode="auto">
            <a:xfrm>
              <a:off x="5070939" y="4184650"/>
              <a:ext cx="52770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aseline="-25000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l-GR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</a:p>
          </p:txBody>
        </p:sp>
        <p:sp>
          <p:nvSpPr>
            <p:cNvPr id="60462" name="Text Box 46"/>
            <p:cNvSpPr txBox="1">
              <a:spLocks noChangeArrowheads="1"/>
            </p:cNvSpPr>
            <p:nvPr/>
          </p:nvSpPr>
          <p:spPr bwMode="auto">
            <a:xfrm>
              <a:off x="4153737" y="2984500"/>
              <a:ext cx="45076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l-GR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31336" y="2528316"/>
              <a:ext cx="2036064" cy="1576959"/>
              <a:chOff x="3831336" y="2528316"/>
              <a:chExt cx="2036064" cy="1576959"/>
            </a:xfrm>
          </p:grpSpPr>
          <p:sp>
            <p:nvSpPr>
              <p:cNvPr id="60451" name="Line 35"/>
              <p:cNvSpPr>
                <a:spLocks noChangeShapeType="1"/>
              </p:cNvSpPr>
              <p:nvPr/>
            </p:nvSpPr>
            <p:spPr bwMode="auto">
              <a:xfrm>
                <a:off x="4276725" y="4105275"/>
                <a:ext cx="1590675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58" name="Line 36"/>
              <p:cNvSpPr>
                <a:spLocks noChangeShapeType="1"/>
              </p:cNvSpPr>
              <p:nvPr/>
            </p:nvSpPr>
            <p:spPr bwMode="auto">
              <a:xfrm flipH="1" flipV="1">
                <a:off x="3845052" y="2528316"/>
                <a:ext cx="438917" cy="157239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59" name="Line 37"/>
              <p:cNvSpPr>
                <a:spLocks noChangeShapeType="1"/>
              </p:cNvSpPr>
              <p:nvPr/>
            </p:nvSpPr>
            <p:spPr bwMode="auto">
              <a:xfrm flipH="1" flipV="1">
                <a:off x="3831336" y="2546604"/>
                <a:ext cx="2022718" cy="153505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sk-SK"/>
              </a:p>
            </p:txBody>
          </p:sp>
        </p:grpSp>
      </p:grpSp>
      <p:grpSp>
        <p:nvGrpSpPr>
          <p:cNvPr id="6" name="Group 70"/>
          <p:cNvGrpSpPr/>
          <p:nvPr/>
        </p:nvGrpSpPr>
        <p:grpSpPr>
          <a:xfrm>
            <a:off x="3022092" y="3122679"/>
            <a:ext cx="2831962" cy="959743"/>
            <a:chOff x="3022092" y="3122679"/>
            <a:chExt cx="2831962" cy="959743"/>
          </a:xfrm>
        </p:grpSpPr>
        <p:sp>
          <p:nvSpPr>
            <p:cNvPr id="60" name="Line 37"/>
            <p:cNvSpPr>
              <a:spLocks noChangeShapeType="1"/>
            </p:cNvSpPr>
            <p:nvPr/>
          </p:nvSpPr>
          <p:spPr bwMode="auto">
            <a:xfrm flipH="1" flipV="1">
              <a:off x="3022092" y="3127248"/>
              <a:ext cx="2831962" cy="9544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sk-SK"/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 flipH="1" flipV="1">
              <a:off x="3027828" y="3122679"/>
              <a:ext cx="1224136" cy="95974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sk-SK"/>
            </a:p>
          </p:txBody>
        </p:sp>
      </p:grpSp>
      <p:grpSp>
        <p:nvGrpSpPr>
          <p:cNvPr id="7" name="Group 68"/>
          <p:cNvGrpSpPr/>
          <p:nvPr/>
        </p:nvGrpSpPr>
        <p:grpSpPr>
          <a:xfrm>
            <a:off x="5796136" y="2492896"/>
            <a:ext cx="104775" cy="3199892"/>
            <a:chOff x="7812360" y="2081082"/>
            <a:chExt cx="104775" cy="3199892"/>
          </a:xfrm>
        </p:grpSpPr>
        <p:sp>
          <p:nvSpPr>
            <p:cNvPr id="62" name="Oval 13"/>
            <p:cNvSpPr>
              <a:spLocks noChangeArrowheads="1"/>
            </p:cNvSpPr>
            <p:nvPr/>
          </p:nvSpPr>
          <p:spPr bwMode="auto">
            <a:xfrm rot="18215061">
              <a:off x="7812360" y="2081082"/>
              <a:ext cx="104775" cy="1047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auto">
            <a:xfrm rot="18215061">
              <a:off x="7812360" y="2873170"/>
              <a:ext cx="104775" cy="1047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sp>
          <p:nvSpPr>
            <p:cNvPr id="64" name="Oval 13"/>
            <p:cNvSpPr>
              <a:spLocks noChangeArrowheads="1"/>
            </p:cNvSpPr>
            <p:nvPr/>
          </p:nvSpPr>
          <p:spPr bwMode="auto">
            <a:xfrm rot="18215061">
              <a:off x="7812360" y="3643797"/>
              <a:ext cx="104775" cy="1047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sp>
          <p:nvSpPr>
            <p:cNvPr id="66" name="Oval 13"/>
            <p:cNvSpPr>
              <a:spLocks noChangeArrowheads="1"/>
            </p:cNvSpPr>
            <p:nvPr/>
          </p:nvSpPr>
          <p:spPr bwMode="auto">
            <a:xfrm rot="18215061">
              <a:off x="7812360" y="4384111"/>
              <a:ext cx="104775" cy="104775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sp>
          <p:nvSpPr>
            <p:cNvPr id="67" name="Oval 13"/>
            <p:cNvSpPr>
              <a:spLocks noChangeArrowheads="1"/>
            </p:cNvSpPr>
            <p:nvPr/>
          </p:nvSpPr>
          <p:spPr bwMode="auto">
            <a:xfrm rot="18215061">
              <a:off x="7812360" y="5176199"/>
              <a:ext cx="104775" cy="104775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</p:grpSp>
      <p:grpSp>
        <p:nvGrpSpPr>
          <p:cNvPr id="8" name="Group 75"/>
          <p:cNvGrpSpPr/>
          <p:nvPr/>
        </p:nvGrpSpPr>
        <p:grpSpPr>
          <a:xfrm>
            <a:off x="2765146" y="3716121"/>
            <a:ext cx="3087693" cy="378953"/>
            <a:chOff x="2765146" y="3716121"/>
            <a:chExt cx="3087693" cy="378953"/>
          </a:xfrm>
        </p:grpSpPr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H="1" flipV="1">
              <a:off x="2765146" y="3716121"/>
              <a:ext cx="3087693" cy="3789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sk-SK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 flipH="1" flipV="1">
              <a:off x="2772461" y="3716121"/>
              <a:ext cx="1485599" cy="36508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sk-SK"/>
            </a:p>
          </p:txBody>
        </p:sp>
      </p:grpSp>
      <p:grpSp>
        <p:nvGrpSpPr>
          <p:cNvPr id="2" name="Group 71"/>
          <p:cNvGrpSpPr/>
          <p:nvPr/>
        </p:nvGrpSpPr>
        <p:grpSpPr>
          <a:xfrm>
            <a:off x="4295775" y="2640588"/>
            <a:ext cx="1211169" cy="1593329"/>
            <a:chOff x="4295775" y="2640588"/>
            <a:chExt cx="1211169" cy="1593329"/>
          </a:xfrm>
        </p:grpSpPr>
        <p:sp>
          <p:nvSpPr>
            <p:cNvPr id="60452" name="Line 36"/>
            <p:cNvSpPr>
              <a:spLocks noChangeShapeType="1"/>
            </p:cNvSpPr>
            <p:nvPr/>
          </p:nvSpPr>
          <p:spPr bwMode="auto">
            <a:xfrm flipV="1">
              <a:off x="4295775" y="2734055"/>
              <a:ext cx="866013" cy="13521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sk-SK"/>
            </a:p>
          </p:txBody>
        </p:sp>
        <p:sp>
          <p:nvSpPr>
            <p:cNvPr id="60453" name="Line 37"/>
            <p:cNvSpPr>
              <a:spLocks noChangeShapeType="1"/>
            </p:cNvSpPr>
            <p:nvPr/>
          </p:nvSpPr>
          <p:spPr bwMode="auto">
            <a:xfrm rot="-1620000" flipH="1" flipV="1">
              <a:off x="5498163" y="2640588"/>
              <a:ext cx="8781" cy="1593329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1"/>
          <p:cNvSpPr>
            <a:spLocks noChangeArrowheads="1"/>
          </p:cNvSpPr>
          <p:nvPr/>
        </p:nvSpPr>
        <p:spPr bwMode="auto">
          <a:xfrm>
            <a:off x="242047" y="1089024"/>
            <a:ext cx="8651128" cy="5578475"/>
          </a:xfrm>
          <a:prstGeom prst="rect">
            <a:avLst/>
          </a:prstGeom>
          <a:solidFill>
            <a:srgbClr val="EFEFE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85775" y="1403350"/>
            <a:ext cx="8154988" cy="43624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2411413" y="245562"/>
            <a:ext cx="4321175" cy="461665"/>
          </a:xfrm>
          <a:prstGeom prst="rect">
            <a:avLst/>
          </a:prstGeom>
          <a:solidFill>
            <a:srgbClr val="EFEFEF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Ewald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construction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 rot="-1797599">
            <a:off x="4157663" y="4086225"/>
            <a:ext cx="366712" cy="88900"/>
          </a:xfrm>
          <a:prstGeom prst="rect">
            <a:avLst/>
          </a:prstGeom>
          <a:solidFill>
            <a:srgbClr val="777777"/>
          </a:solidFill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457325" y="4105275"/>
            <a:ext cx="5562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8215061">
            <a:off x="4914900" y="2119566"/>
            <a:ext cx="2557463" cy="1890713"/>
            <a:chOff x="1308" y="2730"/>
            <a:chExt cx="1611" cy="119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08" y="3852"/>
              <a:ext cx="1269" cy="69"/>
              <a:chOff x="1308" y="3852"/>
              <a:chExt cx="1269" cy="69"/>
            </a:xfrm>
          </p:grpSpPr>
          <p:sp>
            <p:nvSpPr>
              <p:cNvPr id="60424" name="Oval 8"/>
              <p:cNvSpPr>
                <a:spLocks noChangeArrowheads="1"/>
              </p:cNvSpPr>
              <p:nvPr/>
            </p:nvSpPr>
            <p:spPr bwMode="auto">
              <a:xfrm>
                <a:off x="1308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auto">
              <a:xfrm>
                <a:off x="1551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26" name="Oval 10"/>
              <p:cNvSpPr>
                <a:spLocks noChangeArrowheads="1"/>
              </p:cNvSpPr>
              <p:nvPr/>
            </p:nvSpPr>
            <p:spPr bwMode="auto">
              <a:xfrm>
                <a:off x="1788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27" name="Oval 11"/>
              <p:cNvSpPr>
                <a:spLocks noChangeArrowheads="1"/>
              </p:cNvSpPr>
              <p:nvPr/>
            </p:nvSpPr>
            <p:spPr bwMode="auto">
              <a:xfrm>
                <a:off x="2028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auto">
              <a:xfrm>
                <a:off x="2268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auto">
              <a:xfrm>
                <a:off x="2511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428" y="3492"/>
              <a:ext cx="1269" cy="69"/>
              <a:chOff x="1308" y="3852"/>
              <a:chExt cx="1269" cy="69"/>
            </a:xfrm>
          </p:grpSpPr>
          <p:sp>
            <p:nvSpPr>
              <p:cNvPr id="60431" name="Oval 15"/>
              <p:cNvSpPr>
                <a:spLocks noChangeArrowheads="1"/>
              </p:cNvSpPr>
              <p:nvPr/>
            </p:nvSpPr>
            <p:spPr bwMode="auto">
              <a:xfrm>
                <a:off x="1308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32" name="Oval 16"/>
              <p:cNvSpPr>
                <a:spLocks noChangeArrowheads="1"/>
              </p:cNvSpPr>
              <p:nvPr/>
            </p:nvSpPr>
            <p:spPr bwMode="auto">
              <a:xfrm>
                <a:off x="1551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33" name="Oval 17"/>
              <p:cNvSpPr>
                <a:spLocks noChangeArrowheads="1"/>
              </p:cNvSpPr>
              <p:nvPr/>
            </p:nvSpPr>
            <p:spPr bwMode="auto">
              <a:xfrm>
                <a:off x="1788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34" name="Oval 18"/>
              <p:cNvSpPr>
                <a:spLocks noChangeArrowheads="1"/>
              </p:cNvSpPr>
              <p:nvPr/>
            </p:nvSpPr>
            <p:spPr bwMode="auto">
              <a:xfrm>
                <a:off x="2028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auto">
              <a:xfrm>
                <a:off x="2268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auto">
              <a:xfrm>
                <a:off x="2511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536" y="3114"/>
              <a:ext cx="1269" cy="69"/>
              <a:chOff x="1308" y="3852"/>
              <a:chExt cx="1269" cy="69"/>
            </a:xfrm>
          </p:grpSpPr>
          <p:sp>
            <p:nvSpPr>
              <p:cNvPr id="60438" name="Oval 22"/>
              <p:cNvSpPr>
                <a:spLocks noChangeArrowheads="1"/>
              </p:cNvSpPr>
              <p:nvPr/>
            </p:nvSpPr>
            <p:spPr bwMode="auto">
              <a:xfrm>
                <a:off x="1308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auto">
              <a:xfrm>
                <a:off x="1551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auto">
              <a:xfrm>
                <a:off x="1788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41" name="Oval 25"/>
              <p:cNvSpPr>
                <a:spLocks noChangeArrowheads="1"/>
              </p:cNvSpPr>
              <p:nvPr/>
            </p:nvSpPr>
            <p:spPr bwMode="auto">
              <a:xfrm>
                <a:off x="2028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42" name="Oval 26"/>
              <p:cNvSpPr>
                <a:spLocks noChangeArrowheads="1"/>
              </p:cNvSpPr>
              <p:nvPr/>
            </p:nvSpPr>
            <p:spPr bwMode="auto">
              <a:xfrm>
                <a:off x="2268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43" name="Oval 27"/>
              <p:cNvSpPr>
                <a:spLocks noChangeArrowheads="1"/>
              </p:cNvSpPr>
              <p:nvPr/>
            </p:nvSpPr>
            <p:spPr bwMode="auto">
              <a:xfrm>
                <a:off x="2511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650" y="2730"/>
              <a:ext cx="1269" cy="69"/>
              <a:chOff x="1308" y="3852"/>
              <a:chExt cx="1269" cy="69"/>
            </a:xfrm>
          </p:grpSpPr>
          <p:sp>
            <p:nvSpPr>
              <p:cNvPr id="60445" name="Oval 29"/>
              <p:cNvSpPr>
                <a:spLocks noChangeArrowheads="1"/>
              </p:cNvSpPr>
              <p:nvPr/>
            </p:nvSpPr>
            <p:spPr bwMode="auto">
              <a:xfrm>
                <a:off x="1308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46" name="Oval 30"/>
              <p:cNvSpPr>
                <a:spLocks noChangeArrowheads="1"/>
              </p:cNvSpPr>
              <p:nvPr/>
            </p:nvSpPr>
            <p:spPr bwMode="auto">
              <a:xfrm>
                <a:off x="1551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47" name="Oval 31"/>
              <p:cNvSpPr>
                <a:spLocks noChangeArrowheads="1"/>
              </p:cNvSpPr>
              <p:nvPr/>
            </p:nvSpPr>
            <p:spPr bwMode="auto">
              <a:xfrm>
                <a:off x="1788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auto">
              <a:xfrm>
                <a:off x="2028" y="385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auto">
              <a:xfrm>
                <a:off x="2268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auto">
              <a:xfrm>
                <a:off x="2511" y="38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sk-SK"/>
              </a:p>
            </p:txBody>
          </p:sp>
        </p:grpSp>
      </p:grpSp>
      <p:sp>
        <p:nvSpPr>
          <p:cNvPr id="60451" name="Line 35"/>
          <p:cNvSpPr>
            <a:spLocks noChangeShapeType="1"/>
          </p:cNvSpPr>
          <p:nvPr/>
        </p:nvSpPr>
        <p:spPr bwMode="auto">
          <a:xfrm>
            <a:off x="4276725" y="4105275"/>
            <a:ext cx="15906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60452" name="Line 36"/>
          <p:cNvSpPr>
            <a:spLocks noChangeShapeType="1"/>
          </p:cNvSpPr>
          <p:nvPr/>
        </p:nvSpPr>
        <p:spPr bwMode="auto">
          <a:xfrm flipV="1">
            <a:off x="4295775" y="2838450"/>
            <a:ext cx="981075" cy="1247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60453" name="Line 37"/>
          <p:cNvSpPr>
            <a:spLocks noChangeShapeType="1"/>
          </p:cNvSpPr>
          <p:nvPr/>
        </p:nvSpPr>
        <p:spPr bwMode="auto">
          <a:xfrm flipH="1" flipV="1">
            <a:off x="5314950" y="2857500"/>
            <a:ext cx="561975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60454" name="Line 38"/>
          <p:cNvSpPr>
            <a:spLocks noChangeShapeType="1"/>
          </p:cNvSpPr>
          <p:nvPr/>
        </p:nvSpPr>
        <p:spPr bwMode="auto">
          <a:xfrm>
            <a:off x="4295775" y="4124325"/>
            <a:ext cx="561975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4592556" y="4556125"/>
            <a:ext cx="4764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  <p:sp>
        <p:nvSpPr>
          <p:cNvPr id="60456" name="Oval 40"/>
          <p:cNvSpPr>
            <a:spLocks noChangeArrowheads="1"/>
          </p:cNvSpPr>
          <p:nvPr/>
        </p:nvSpPr>
        <p:spPr bwMode="auto">
          <a:xfrm>
            <a:off x="1381125" y="4057650"/>
            <a:ext cx="104775" cy="104775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919655" y="3651250"/>
            <a:ext cx="1178528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X-ray tube</a:t>
            </a: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3204917" y="4556125"/>
            <a:ext cx="838691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 flipV="1">
            <a:off x="3848100" y="4286250"/>
            <a:ext cx="285750" cy="257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1347834" y="2022475"/>
            <a:ext cx="1435008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Ewald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sphere</a:t>
            </a: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5070939" y="4184650"/>
            <a:ext cx="5277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4153737" y="2984500"/>
            <a:ext cx="4507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  <p:sp>
        <p:nvSpPr>
          <p:cNvPr id="60463" name="Line 47"/>
          <p:cNvSpPr>
            <a:spLocks noChangeShapeType="1"/>
          </p:cNvSpPr>
          <p:nvPr/>
        </p:nvSpPr>
        <p:spPr bwMode="auto">
          <a:xfrm>
            <a:off x="2324100" y="2476500"/>
            <a:ext cx="695325" cy="600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5971769" y="4946650"/>
            <a:ext cx="1364476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origin of RL</a:t>
            </a:r>
          </a:p>
        </p:txBody>
      </p:sp>
      <p:sp>
        <p:nvSpPr>
          <p:cNvPr id="60465" name="Line 49"/>
          <p:cNvSpPr>
            <a:spLocks noChangeShapeType="1"/>
          </p:cNvSpPr>
          <p:nvPr/>
        </p:nvSpPr>
        <p:spPr bwMode="auto">
          <a:xfrm flipH="1" flipV="1">
            <a:off x="5924550" y="4191000"/>
            <a:ext cx="171450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60466" name="Text Box 50"/>
          <p:cNvSpPr txBox="1">
            <a:spLocks noChangeArrowheads="1"/>
          </p:cNvSpPr>
          <p:nvPr/>
        </p:nvSpPr>
        <p:spPr bwMode="auto">
          <a:xfrm>
            <a:off x="498475" y="5927725"/>
            <a:ext cx="8156575" cy="65087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Ewald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construction is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graphical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of the solution of Laue equations</a:t>
            </a:r>
          </a:p>
        </p:txBody>
      </p:sp>
      <p:sp>
        <p:nvSpPr>
          <p:cNvPr id="60467" name="Oval 51"/>
          <p:cNvSpPr>
            <a:spLocks noChangeArrowheads="1"/>
          </p:cNvSpPr>
          <p:nvPr/>
        </p:nvSpPr>
        <p:spPr bwMode="auto">
          <a:xfrm>
            <a:off x="2733675" y="2476500"/>
            <a:ext cx="3143250" cy="3152775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60468" name="Text Box 52"/>
          <p:cNvSpPr txBox="1">
            <a:spLocks noChangeArrowheads="1"/>
          </p:cNvSpPr>
          <p:nvPr/>
        </p:nvSpPr>
        <p:spPr bwMode="auto">
          <a:xfrm>
            <a:off x="6861175" y="1489075"/>
            <a:ext cx="1107996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reciprocal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lattice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33900" y="2686050"/>
            <a:ext cx="4100570" cy="2781300"/>
            <a:chOff x="4533900" y="2686050"/>
            <a:chExt cx="4100570" cy="2781300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4533900" y="2686050"/>
              <a:ext cx="2781300" cy="2781300"/>
              <a:chOff x="2856" y="1692"/>
              <a:chExt cx="1752" cy="1752"/>
            </a:xfrm>
          </p:grpSpPr>
          <p:sp>
            <p:nvSpPr>
              <p:cNvPr id="60470" name="Oval 54"/>
              <p:cNvSpPr>
                <a:spLocks noChangeArrowheads="1"/>
              </p:cNvSpPr>
              <p:nvPr/>
            </p:nvSpPr>
            <p:spPr bwMode="auto">
              <a:xfrm>
                <a:off x="3462" y="2334"/>
                <a:ext cx="504" cy="504"/>
              </a:xfrm>
              <a:prstGeom prst="ellipse">
                <a:avLst/>
              </a:prstGeom>
              <a:noFill/>
              <a:ln w="28575" algn="ctr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71" name="Oval 55"/>
              <p:cNvSpPr>
                <a:spLocks noChangeArrowheads="1"/>
              </p:cNvSpPr>
              <p:nvPr/>
            </p:nvSpPr>
            <p:spPr bwMode="auto">
              <a:xfrm>
                <a:off x="3336" y="2202"/>
                <a:ext cx="756" cy="756"/>
              </a:xfrm>
              <a:prstGeom prst="ellipse">
                <a:avLst/>
              </a:prstGeom>
              <a:noFill/>
              <a:ln w="28575" algn="ctr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72" name="Oval 56"/>
              <p:cNvSpPr>
                <a:spLocks noChangeArrowheads="1"/>
              </p:cNvSpPr>
              <p:nvPr/>
            </p:nvSpPr>
            <p:spPr bwMode="auto">
              <a:xfrm>
                <a:off x="3252" y="2112"/>
                <a:ext cx="924" cy="924"/>
              </a:xfrm>
              <a:prstGeom prst="ellipse">
                <a:avLst/>
              </a:prstGeom>
              <a:noFill/>
              <a:ln w="28575" algn="ctr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0473" name="Oval 57"/>
              <p:cNvSpPr>
                <a:spLocks noChangeArrowheads="1"/>
              </p:cNvSpPr>
              <p:nvPr/>
            </p:nvSpPr>
            <p:spPr bwMode="auto">
              <a:xfrm>
                <a:off x="2856" y="1692"/>
                <a:ext cx="1752" cy="1752"/>
              </a:xfrm>
              <a:prstGeom prst="ellipse">
                <a:avLst/>
              </a:prstGeom>
              <a:noFill/>
              <a:ln w="28575" algn="ctr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019925" y="4248150"/>
              <a:ext cx="1614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polycrystalline 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samples</a:t>
              </a:r>
              <a:endParaRPr lang="sk-SK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923</Words>
  <Application>Microsoft Office PowerPoint</Application>
  <PresentationFormat>Prezentácia na obrazovke (4:3)</PresentationFormat>
  <Paragraphs>250</Paragraphs>
  <Slides>32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Office Theme</vt:lpstr>
      <vt:lpstr>Snímka 1</vt:lpstr>
      <vt:lpstr>Snímka 2</vt:lpstr>
      <vt:lpstr>Snímka 3</vt:lpstr>
      <vt:lpstr>diffraction conditions – Laue equations</vt:lpstr>
      <vt:lpstr>Concept of reciprocal lattice</vt:lpstr>
      <vt:lpstr>Snímka 6</vt:lpstr>
      <vt:lpstr>Snímka 7</vt:lpstr>
      <vt:lpstr>Snímka 8</vt:lpstr>
      <vt:lpstr>Snímka 9</vt:lpstr>
      <vt:lpstr>Lattice planes in two-dimensional lattice</vt:lpstr>
      <vt:lpstr>Bragg’s law</vt:lpstr>
      <vt:lpstr>Extinction length ξ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Diffraction in symmetric set-up</vt:lpstr>
      <vt:lpstr>Bragg-Brentano set-up </vt:lpstr>
      <vt:lpstr>Diffraction pattern of MgB2 wire in Ti sheath</vt:lpstr>
      <vt:lpstr>Snímka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Edo_rontgen</dc:creator>
  <cp:lastModifiedBy>Anna Gomoryova</cp:lastModifiedBy>
  <cp:revision>284</cp:revision>
  <dcterms:created xsi:type="dcterms:W3CDTF">2017-09-25T10:15:52Z</dcterms:created>
  <dcterms:modified xsi:type="dcterms:W3CDTF">2019-11-06T13:11:44Z</dcterms:modified>
</cp:coreProperties>
</file>