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98" r:id="rId4"/>
    <p:sldId id="299" r:id="rId5"/>
    <p:sldId id="287" r:id="rId6"/>
    <p:sldId id="289" r:id="rId7"/>
    <p:sldId id="290" r:id="rId8"/>
    <p:sldId id="291" r:id="rId9"/>
    <p:sldId id="292" r:id="rId10"/>
    <p:sldId id="293" r:id="rId11"/>
    <p:sldId id="294" r:id="rId12"/>
    <p:sldId id="300" r:id="rId13"/>
    <p:sldId id="303" r:id="rId14"/>
    <p:sldId id="302" r:id="rId15"/>
    <p:sldId id="301" r:id="rId16"/>
    <p:sldId id="306" r:id="rId17"/>
    <p:sldId id="307" r:id="rId18"/>
    <p:sldId id="304" r:id="rId19"/>
    <p:sldId id="305" r:id="rId20"/>
    <p:sldId id="308" r:id="rId21"/>
    <p:sldId id="309" r:id="rId22"/>
    <p:sldId id="310" r:id="rId23"/>
    <p:sldId id="312" r:id="rId24"/>
    <p:sldId id="311" r:id="rId25"/>
    <p:sldId id="313" r:id="rId26"/>
    <p:sldId id="314" r:id="rId27"/>
    <p:sldId id="315" r:id="rId28"/>
    <p:sldId id="316" r:id="rId2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FF00"/>
    <a:srgbClr val="FFCCFF"/>
    <a:srgbClr val="0000FF"/>
    <a:srgbClr val="A6A6A6"/>
    <a:srgbClr val="FDCC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-786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5E9D-B9BD-4E02-841B-DF6E3CE5B1C6}" type="datetimeFigureOut">
              <a:rPr lang="sk-SK" smtClean="0"/>
              <a:pPr/>
              <a:t>14. 10. 2021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DBD5-C9E4-49E8-930E-4DB5E0EA3F8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5E9D-B9BD-4E02-841B-DF6E3CE5B1C6}" type="datetimeFigureOut">
              <a:rPr lang="sk-SK" smtClean="0"/>
              <a:pPr/>
              <a:t>14. 10. 2021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DBD5-C9E4-49E8-930E-4DB5E0EA3F8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5E9D-B9BD-4E02-841B-DF6E3CE5B1C6}" type="datetimeFigureOut">
              <a:rPr lang="sk-SK" smtClean="0"/>
              <a:pPr/>
              <a:t>14. 10. 2021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DBD5-C9E4-49E8-930E-4DB5E0EA3F8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5E9D-B9BD-4E02-841B-DF6E3CE5B1C6}" type="datetimeFigureOut">
              <a:rPr lang="sk-SK" smtClean="0"/>
              <a:pPr/>
              <a:t>14. 10. 2021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DBD5-C9E4-49E8-930E-4DB5E0EA3F8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5E9D-B9BD-4E02-841B-DF6E3CE5B1C6}" type="datetimeFigureOut">
              <a:rPr lang="sk-SK" smtClean="0"/>
              <a:pPr/>
              <a:t>14. 10. 2021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DBD5-C9E4-49E8-930E-4DB5E0EA3F8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5E9D-B9BD-4E02-841B-DF6E3CE5B1C6}" type="datetimeFigureOut">
              <a:rPr lang="sk-SK" smtClean="0"/>
              <a:pPr/>
              <a:t>14. 10. 2021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DBD5-C9E4-49E8-930E-4DB5E0EA3F8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5E9D-B9BD-4E02-841B-DF6E3CE5B1C6}" type="datetimeFigureOut">
              <a:rPr lang="sk-SK" smtClean="0"/>
              <a:pPr/>
              <a:t>14. 10. 2021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DBD5-C9E4-49E8-930E-4DB5E0EA3F8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5E9D-B9BD-4E02-841B-DF6E3CE5B1C6}" type="datetimeFigureOut">
              <a:rPr lang="sk-SK" smtClean="0"/>
              <a:pPr/>
              <a:t>14. 10. 2021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DBD5-C9E4-49E8-930E-4DB5E0EA3F8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5E9D-B9BD-4E02-841B-DF6E3CE5B1C6}" type="datetimeFigureOut">
              <a:rPr lang="sk-SK" smtClean="0"/>
              <a:pPr/>
              <a:t>14. 10. 2021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DBD5-C9E4-49E8-930E-4DB5E0EA3F8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5E9D-B9BD-4E02-841B-DF6E3CE5B1C6}" type="datetimeFigureOut">
              <a:rPr lang="sk-SK" smtClean="0"/>
              <a:pPr/>
              <a:t>14. 10. 2021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DBD5-C9E4-49E8-930E-4DB5E0EA3F8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5E9D-B9BD-4E02-841B-DF6E3CE5B1C6}" type="datetimeFigureOut">
              <a:rPr lang="sk-SK" smtClean="0"/>
              <a:pPr/>
              <a:t>14. 10. 2021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DBD5-C9E4-49E8-930E-4DB5E0EA3F8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65E9D-B9BD-4E02-841B-DF6E3CE5B1C6}" type="datetimeFigureOut">
              <a:rPr lang="sk-SK" smtClean="0"/>
              <a:pPr/>
              <a:t>14. 10. 2021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3DBD5-C9E4-49E8-930E-4DB5E0EA3F8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>
          <a:xfrm>
            <a:off x="1692275" y="274638"/>
            <a:ext cx="5759450" cy="649287"/>
          </a:xfrm>
          <a:prstGeom prst="rect">
            <a:avLst/>
          </a:prstGeom>
          <a:solidFill>
            <a:srgbClr val="EFEFEF"/>
          </a:solidFill>
          <a:ln w="28575">
            <a:solidFill>
              <a:srgbClr val="0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Rectangle 61"/>
          <p:cNvSpPr>
            <a:spLocks noChangeArrowheads="1"/>
          </p:cNvSpPr>
          <p:nvPr/>
        </p:nvSpPr>
        <p:spPr bwMode="auto">
          <a:xfrm>
            <a:off x="242047" y="1089025"/>
            <a:ext cx="8651128" cy="5354638"/>
          </a:xfrm>
          <a:prstGeom prst="rect">
            <a:avLst/>
          </a:prstGeom>
          <a:solidFill>
            <a:srgbClr val="EFEFE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6" name="TextBox 5"/>
          <p:cNvSpPr txBox="1"/>
          <p:nvPr/>
        </p:nvSpPr>
        <p:spPr>
          <a:xfrm>
            <a:off x="3406602" y="367553"/>
            <a:ext cx="2329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Crystalline state</a:t>
            </a:r>
            <a:endParaRPr lang="sk-SK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0852" y="1244564"/>
            <a:ext cx="7052553" cy="508451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TextBox 7"/>
          <p:cNvSpPr txBox="1"/>
          <p:nvPr/>
        </p:nvSpPr>
        <p:spPr>
          <a:xfrm>
            <a:off x="2429434" y="2097742"/>
            <a:ext cx="425949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Symmetry in nature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Symmetry in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arts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industry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Description of symmetry – basic concepts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Crystallography of two dimensions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Crystallography of three dimensions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61"/>
          <p:cNvSpPr>
            <a:spLocks noChangeArrowheads="1"/>
          </p:cNvSpPr>
          <p:nvPr/>
        </p:nvSpPr>
        <p:spPr bwMode="auto">
          <a:xfrm>
            <a:off x="179512" y="1124744"/>
            <a:ext cx="8651128" cy="5354638"/>
          </a:xfrm>
          <a:prstGeom prst="rect">
            <a:avLst/>
          </a:prstGeom>
          <a:solidFill>
            <a:srgbClr val="EFEFE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grpSp>
        <p:nvGrpSpPr>
          <p:cNvPr id="2" name="Skupina 24"/>
          <p:cNvGrpSpPr/>
          <p:nvPr/>
        </p:nvGrpSpPr>
        <p:grpSpPr>
          <a:xfrm>
            <a:off x="885825" y="1244564"/>
            <a:ext cx="7372349" cy="5084518"/>
            <a:chOff x="885825" y="1244564"/>
            <a:chExt cx="7372349" cy="5084518"/>
          </a:xfrm>
        </p:grpSpPr>
        <p:sp>
          <p:nvSpPr>
            <p:cNvPr id="4" name="Rectangle 4"/>
            <p:cNvSpPr/>
            <p:nvPr/>
          </p:nvSpPr>
          <p:spPr>
            <a:xfrm>
              <a:off x="885825" y="1244564"/>
              <a:ext cx="7372349" cy="508451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12" name="Obdĺžnik 11"/>
            <p:cNvSpPr/>
            <p:nvPr/>
          </p:nvSpPr>
          <p:spPr>
            <a:xfrm>
              <a:off x="1403648" y="1916832"/>
              <a:ext cx="6048672" cy="36724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2" name="Obdĺžnik 21"/>
            <p:cNvSpPr/>
            <p:nvPr/>
          </p:nvSpPr>
          <p:spPr>
            <a:xfrm>
              <a:off x="1133475" y="4743450"/>
              <a:ext cx="6496050" cy="9810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3" name="Obdĺžnik 22"/>
            <p:cNvSpPr/>
            <p:nvPr/>
          </p:nvSpPr>
          <p:spPr>
            <a:xfrm>
              <a:off x="3857625" y="1685925"/>
              <a:ext cx="3829050" cy="34480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4" name="Obdĺžnik 23"/>
            <p:cNvSpPr/>
            <p:nvPr/>
          </p:nvSpPr>
          <p:spPr>
            <a:xfrm>
              <a:off x="1219200" y="1695450"/>
              <a:ext cx="1905000" cy="32956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1" name="Ovál 20"/>
            <p:cNvSpPr/>
            <p:nvPr/>
          </p:nvSpPr>
          <p:spPr>
            <a:xfrm>
              <a:off x="2428874" y="3305175"/>
              <a:ext cx="2847975" cy="284797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grpSp>
          <p:nvGrpSpPr>
            <p:cNvPr id="3" name="Skupina 12"/>
            <p:cNvGrpSpPr/>
            <p:nvPr/>
          </p:nvGrpSpPr>
          <p:grpSpPr>
            <a:xfrm>
              <a:off x="1403648" y="4653136"/>
              <a:ext cx="6048672" cy="144016"/>
              <a:chOff x="1403648" y="4797152"/>
              <a:chExt cx="6048672" cy="144016"/>
            </a:xfrm>
          </p:grpSpPr>
          <p:cxnSp>
            <p:nvCxnSpPr>
              <p:cNvPr id="7" name="Rovná spojnica 6"/>
              <p:cNvCxnSpPr/>
              <p:nvPr/>
            </p:nvCxnSpPr>
            <p:spPr>
              <a:xfrm>
                <a:off x="1403648" y="4869160"/>
                <a:ext cx="604867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Oval 95"/>
              <p:cNvSpPr/>
              <p:nvPr/>
            </p:nvSpPr>
            <p:spPr>
              <a:xfrm>
                <a:off x="2339752" y="4797152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" name="Oval 95"/>
              <p:cNvSpPr/>
              <p:nvPr/>
            </p:nvSpPr>
            <p:spPr>
              <a:xfrm>
                <a:off x="3779912" y="4797152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" name="Oval 95"/>
              <p:cNvSpPr/>
              <p:nvPr/>
            </p:nvSpPr>
            <p:spPr>
              <a:xfrm>
                <a:off x="5220072" y="4797152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1" name="Oval 95"/>
              <p:cNvSpPr/>
              <p:nvPr/>
            </p:nvSpPr>
            <p:spPr>
              <a:xfrm>
                <a:off x="6660232" y="4797152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cxnSp>
          <p:nvCxnSpPr>
            <p:cNvPr id="26" name="Rovná spojnica 25"/>
            <p:cNvCxnSpPr/>
            <p:nvPr/>
          </p:nvCxnSpPr>
          <p:spPr>
            <a:xfrm>
              <a:off x="3124200" y="1447800"/>
              <a:ext cx="0" cy="45910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ovná spojnica 26"/>
            <p:cNvCxnSpPr/>
            <p:nvPr/>
          </p:nvCxnSpPr>
          <p:spPr>
            <a:xfrm>
              <a:off x="3838575" y="1447800"/>
              <a:ext cx="0" cy="45910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Skupina 33"/>
          <p:cNvGrpSpPr/>
          <p:nvPr/>
        </p:nvGrpSpPr>
        <p:grpSpPr>
          <a:xfrm>
            <a:off x="1692275" y="274638"/>
            <a:ext cx="5759450" cy="649287"/>
            <a:chOff x="1692275" y="274638"/>
            <a:chExt cx="5759450" cy="649287"/>
          </a:xfrm>
        </p:grpSpPr>
        <p:sp>
          <p:nvSpPr>
            <p:cNvPr id="35" name="Rectangle 3"/>
            <p:cNvSpPr txBox="1">
              <a:spLocks/>
            </p:cNvSpPr>
            <p:nvPr/>
          </p:nvSpPr>
          <p:spPr>
            <a:xfrm>
              <a:off x="1692275" y="274638"/>
              <a:ext cx="5759450" cy="649287"/>
            </a:xfrm>
            <a:prstGeom prst="rect">
              <a:avLst/>
            </a:prstGeom>
            <a:solidFill>
              <a:srgbClr val="EFEFEF"/>
            </a:solidFill>
            <a:ln w="28575">
              <a:solidFill>
                <a:srgbClr val="000000"/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sp>
          <p:nvSpPr>
            <p:cNvPr id="36" name="BlokTextu 35"/>
            <p:cNvSpPr txBox="1"/>
            <p:nvPr/>
          </p:nvSpPr>
          <p:spPr>
            <a:xfrm>
              <a:off x="2854414" y="375047"/>
              <a:ext cx="34351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Two-dimensional lattices</a:t>
              </a:r>
              <a:endParaRPr lang="sk-SK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8" name="Oval 95"/>
          <p:cNvSpPr/>
          <p:nvPr/>
        </p:nvSpPr>
        <p:spPr>
          <a:xfrm>
            <a:off x="3759163" y="3241738"/>
            <a:ext cx="144016" cy="144016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5" name="Skupina 27"/>
          <p:cNvGrpSpPr/>
          <p:nvPr/>
        </p:nvGrpSpPr>
        <p:grpSpPr>
          <a:xfrm>
            <a:off x="1385615" y="3249628"/>
            <a:ext cx="6048672" cy="144016"/>
            <a:chOff x="1403648" y="4797152"/>
            <a:chExt cx="6048672" cy="144016"/>
          </a:xfrm>
        </p:grpSpPr>
        <p:cxnSp>
          <p:nvCxnSpPr>
            <p:cNvPr id="29" name="Rovná spojnica 28"/>
            <p:cNvCxnSpPr/>
            <p:nvPr/>
          </p:nvCxnSpPr>
          <p:spPr>
            <a:xfrm>
              <a:off x="1403648" y="4869160"/>
              <a:ext cx="604867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95"/>
            <p:cNvSpPr/>
            <p:nvPr/>
          </p:nvSpPr>
          <p:spPr>
            <a:xfrm>
              <a:off x="2339752" y="4797152"/>
              <a:ext cx="144016" cy="14401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1" name="Oval 95"/>
            <p:cNvSpPr/>
            <p:nvPr/>
          </p:nvSpPr>
          <p:spPr>
            <a:xfrm>
              <a:off x="3779912" y="479715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2" name="Oval 95"/>
            <p:cNvSpPr/>
            <p:nvPr/>
          </p:nvSpPr>
          <p:spPr>
            <a:xfrm>
              <a:off x="5220072" y="4797152"/>
              <a:ext cx="144016" cy="14401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3" name="Oval 95"/>
            <p:cNvSpPr/>
            <p:nvPr/>
          </p:nvSpPr>
          <p:spPr>
            <a:xfrm>
              <a:off x="6660232" y="4797152"/>
              <a:ext cx="144016" cy="14401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34" name="Skupina 33"/>
          <p:cNvGrpSpPr/>
          <p:nvPr/>
        </p:nvGrpSpPr>
        <p:grpSpPr>
          <a:xfrm>
            <a:off x="3820054" y="3281081"/>
            <a:ext cx="1468734" cy="1456879"/>
            <a:chOff x="3839104" y="2725291"/>
            <a:chExt cx="1468734" cy="2012670"/>
          </a:xfrm>
        </p:grpSpPr>
        <p:cxnSp>
          <p:nvCxnSpPr>
            <p:cNvPr id="38" name="Rovná spojovacia šípka 37"/>
            <p:cNvCxnSpPr/>
            <p:nvPr/>
          </p:nvCxnSpPr>
          <p:spPr>
            <a:xfrm>
              <a:off x="3867678" y="4737961"/>
              <a:ext cx="144016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ovná spojovacia šípka 38"/>
            <p:cNvCxnSpPr/>
            <p:nvPr/>
          </p:nvCxnSpPr>
          <p:spPr>
            <a:xfrm flipV="1">
              <a:off x="3839104" y="2725291"/>
              <a:ext cx="12816" cy="197457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Obdĺžnik 39"/>
          <p:cNvSpPr/>
          <p:nvPr/>
        </p:nvSpPr>
        <p:spPr>
          <a:xfrm>
            <a:off x="3848100" y="3313357"/>
            <a:ext cx="1457325" cy="1391992"/>
          </a:xfrm>
          <a:prstGeom prst="rect">
            <a:avLst/>
          </a:prstGeom>
          <a:noFill/>
          <a:ln>
            <a:solidFill>
              <a:srgbClr val="0066FF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1" name="BlokTextu 40"/>
          <p:cNvSpPr txBox="1"/>
          <p:nvPr/>
        </p:nvSpPr>
        <p:spPr>
          <a:xfrm>
            <a:off x="5466236" y="1495425"/>
            <a:ext cx="2653290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crystal system –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tetragonal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r>
              <a:rPr lang="sk-SK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sústava štvorcová</a:t>
            </a:r>
          </a:p>
          <a:p>
            <a:pPr marL="342900" indent="-342900" algn="ctr"/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cell type – primitive</a:t>
            </a:r>
          </a:p>
          <a:p>
            <a:pPr marL="342900" indent="-342900"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attice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parameters:</a:t>
            </a:r>
          </a:p>
          <a:p>
            <a:pPr marL="342900" indent="-342900" algn="ctr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90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°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3098202" y="3840481"/>
            <a:ext cx="1595472" cy="1269480"/>
            <a:chOff x="3098202" y="3840481"/>
            <a:chExt cx="1595472" cy="1269480"/>
          </a:xfrm>
        </p:grpSpPr>
        <p:sp>
          <p:nvSpPr>
            <p:cNvPr id="42" name="BlokTextu 41"/>
            <p:cNvSpPr txBox="1"/>
            <p:nvPr/>
          </p:nvSpPr>
          <p:spPr>
            <a:xfrm>
              <a:off x="4393592" y="4740629"/>
              <a:ext cx="30008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sk-SK" dirty="0"/>
            </a:p>
          </p:txBody>
        </p:sp>
        <p:sp>
          <p:nvSpPr>
            <p:cNvPr id="43" name="BlokTextu 42"/>
            <p:cNvSpPr txBox="1"/>
            <p:nvPr/>
          </p:nvSpPr>
          <p:spPr>
            <a:xfrm>
              <a:off x="3098202" y="3840481"/>
              <a:ext cx="6864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sk-SK" i="1" dirty="0" smtClean="0">
                  <a:latin typeface="Times New Roman" pitchFamily="18" charset="0"/>
                  <a:cs typeface="Times New Roman" pitchFamily="18" charset="0"/>
                </a:rPr>
                <a:t> = a</a:t>
              </a:r>
              <a:endParaRPr lang="sk-SK" dirty="0"/>
            </a:p>
          </p:txBody>
        </p:sp>
        <p:sp>
          <p:nvSpPr>
            <p:cNvPr id="44" name="BlokTextu 43"/>
            <p:cNvSpPr txBox="1"/>
            <p:nvPr/>
          </p:nvSpPr>
          <p:spPr>
            <a:xfrm>
              <a:off x="3921835" y="4244788"/>
              <a:ext cx="2760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i="1" dirty="0" smtClean="0">
                  <a:latin typeface="Times New Roman" pitchFamily="18" charset="0"/>
                  <a:cs typeface="Times New Roman" pitchFamily="18" charset="0"/>
                </a:rPr>
                <a:t>γ</a:t>
              </a:r>
              <a:endParaRPr lang="sk-SK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40" grpId="0" animBg="1"/>
      <p:bldP spid="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61"/>
          <p:cNvSpPr>
            <a:spLocks noChangeArrowheads="1"/>
          </p:cNvSpPr>
          <p:nvPr/>
        </p:nvSpPr>
        <p:spPr bwMode="auto">
          <a:xfrm>
            <a:off x="236662" y="1124744"/>
            <a:ext cx="8651128" cy="5354638"/>
          </a:xfrm>
          <a:prstGeom prst="rect">
            <a:avLst/>
          </a:prstGeom>
          <a:solidFill>
            <a:srgbClr val="EFEFE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grpSp>
        <p:nvGrpSpPr>
          <p:cNvPr id="2" name="Skupina 24"/>
          <p:cNvGrpSpPr/>
          <p:nvPr/>
        </p:nvGrpSpPr>
        <p:grpSpPr>
          <a:xfrm>
            <a:off x="885825" y="1244564"/>
            <a:ext cx="7372349" cy="5084518"/>
            <a:chOff x="885825" y="1244564"/>
            <a:chExt cx="7372349" cy="5084518"/>
          </a:xfrm>
        </p:grpSpPr>
        <p:sp>
          <p:nvSpPr>
            <p:cNvPr id="4" name="Rectangle 4"/>
            <p:cNvSpPr/>
            <p:nvPr/>
          </p:nvSpPr>
          <p:spPr>
            <a:xfrm>
              <a:off x="885825" y="1244564"/>
              <a:ext cx="7372349" cy="508451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12" name="Obdĺžnik 11"/>
            <p:cNvSpPr/>
            <p:nvPr/>
          </p:nvSpPr>
          <p:spPr>
            <a:xfrm>
              <a:off x="1403648" y="1916832"/>
              <a:ext cx="6048672" cy="36724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2" name="Obdĺžnik 21"/>
            <p:cNvSpPr/>
            <p:nvPr/>
          </p:nvSpPr>
          <p:spPr>
            <a:xfrm>
              <a:off x="1133475" y="4743450"/>
              <a:ext cx="6496050" cy="9810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3" name="Obdĺžnik 22"/>
            <p:cNvSpPr/>
            <p:nvPr/>
          </p:nvSpPr>
          <p:spPr>
            <a:xfrm>
              <a:off x="3857625" y="1685925"/>
              <a:ext cx="3829050" cy="34480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4" name="Obdĺžnik 23"/>
            <p:cNvSpPr/>
            <p:nvPr/>
          </p:nvSpPr>
          <p:spPr>
            <a:xfrm>
              <a:off x="1219200" y="1695450"/>
              <a:ext cx="1905000" cy="32956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1" name="Ovál 20"/>
            <p:cNvSpPr/>
            <p:nvPr/>
          </p:nvSpPr>
          <p:spPr>
            <a:xfrm>
              <a:off x="2428874" y="3305175"/>
              <a:ext cx="2847975" cy="284797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grpSp>
          <p:nvGrpSpPr>
            <p:cNvPr id="3" name="Skupina 12"/>
            <p:cNvGrpSpPr/>
            <p:nvPr/>
          </p:nvGrpSpPr>
          <p:grpSpPr>
            <a:xfrm>
              <a:off x="1403648" y="4653136"/>
              <a:ext cx="6048672" cy="144016"/>
              <a:chOff x="1403648" y="4797152"/>
              <a:chExt cx="6048672" cy="144016"/>
            </a:xfrm>
          </p:grpSpPr>
          <p:cxnSp>
            <p:nvCxnSpPr>
              <p:cNvPr id="7" name="Rovná spojnica 6"/>
              <p:cNvCxnSpPr/>
              <p:nvPr/>
            </p:nvCxnSpPr>
            <p:spPr>
              <a:xfrm>
                <a:off x="1403648" y="4869160"/>
                <a:ext cx="604867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Oval 95"/>
              <p:cNvSpPr/>
              <p:nvPr/>
            </p:nvSpPr>
            <p:spPr>
              <a:xfrm>
                <a:off x="2339752" y="4797152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" name="Oval 95"/>
              <p:cNvSpPr/>
              <p:nvPr/>
            </p:nvSpPr>
            <p:spPr>
              <a:xfrm>
                <a:off x="3779912" y="4797152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" name="Oval 95"/>
              <p:cNvSpPr/>
              <p:nvPr/>
            </p:nvSpPr>
            <p:spPr>
              <a:xfrm>
                <a:off x="5220072" y="4797152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1" name="Oval 95"/>
              <p:cNvSpPr/>
              <p:nvPr/>
            </p:nvSpPr>
            <p:spPr>
              <a:xfrm>
                <a:off x="6660232" y="4797152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cxnSp>
          <p:nvCxnSpPr>
            <p:cNvPr id="26" name="Rovná spojnica 25"/>
            <p:cNvCxnSpPr/>
            <p:nvPr/>
          </p:nvCxnSpPr>
          <p:spPr>
            <a:xfrm>
              <a:off x="3124200" y="1447800"/>
              <a:ext cx="0" cy="45910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ovná spojnica 26"/>
            <p:cNvCxnSpPr/>
            <p:nvPr/>
          </p:nvCxnSpPr>
          <p:spPr>
            <a:xfrm>
              <a:off x="3838575" y="1447800"/>
              <a:ext cx="0" cy="45910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Skupina 33"/>
          <p:cNvGrpSpPr/>
          <p:nvPr/>
        </p:nvGrpSpPr>
        <p:grpSpPr>
          <a:xfrm>
            <a:off x="1692275" y="274638"/>
            <a:ext cx="5759450" cy="649287"/>
            <a:chOff x="1692275" y="274638"/>
            <a:chExt cx="5759450" cy="649287"/>
          </a:xfrm>
        </p:grpSpPr>
        <p:sp>
          <p:nvSpPr>
            <p:cNvPr id="35" name="Rectangle 3"/>
            <p:cNvSpPr txBox="1">
              <a:spLocks/>
            </p:cNvSpPr>
            <p:nvPr/>
          </p:nvSpPr>
          <p:spPr>
            <a:xfrm>
              <a:off x="1692275" y="274638"/>
              <a:ext cx="5759450" cy="649287"/>
            </a:xfrm>
            <a:prstGeom prst="rect">
              <a:avLst/>
            </a:prstGeom>
            <a:solidFill>
              <a:srgbClr val="EFEFEF"/>
            </a:solidFill>
            <a:ln w="28575">
              <a:solidFill>
                <a:srgbClr val="000000"/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sp>
          <p:nvSpPr>
            <p:cNvPr id="36" name="BlokTextu 35"/>
            <p:cNvSpPr txBox="1"/>
            <p:nvPr/>
          </p:nvSpPr>
          <p:spPr>
            <a:xfrm>
              <a:off x="2854414" y="375047"/>
              <a:ext cx="34351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Two-dimensional lattices</a:t>
              </a:r>
              <a:endParaRPr lang="sk-SK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8" name="Oval 95"/>
          <p:cNvSpPr/>
          <p:nvPr/>
        </p:nvSpPr>
        <p:spPr>
          <a:xfrm>
            <a:off x="3049135" y="3446140"/>
            <a:ext cx="144016" cy="144016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5" name="Skupina 27"/>
          <p:cNvGrpSpPr/>
          <p:nvPr/>
        </p:nvGrpSpPr>
        <p:grpSpPr>
          <a:xfrm>
            <a:off x="675587" y="3445404"/>
            <a:ext cx="6048672" cy="144016"/>
            <a:chOff x="1403648" y="4797152"/>
            <a:chExt cx="6048672" cy="144016"/>
          </a:xfrm>
        </p:grpSpPr>
        <p:cxnSp>
          <p:nvCxnSpPr>
            <p:cNvPr id="29" name="Rovná spojnica 28"/>
            <p:cNvCxnSpPr/>
            <p:nvPr/>
          </p:nvCxnSpPr>
          <p:spPr>
            <a:xfrm>
              <a:off x="1403648" y="4869160"/>
              <a:ext cx="604867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95"/>
            <p:cNvSpPr/>
            <p:nvPr/>
          </p:nvSpPr>
          <p:spPr>
            <a:xfrm>
              <a:off x="2339752" y="4797152"/>
              <a:ext cx="144016" cy="14401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1" name="Oval 95"/>
            <p:cNvSpPr/>
            <p:nvPr/>
          </p:nvSpPr>
          <p:spPr>
            <a:xfrm>
              <a:off x="3779912" y="479715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2" name="Oval 95"/>
            <p:cNvSpPr/>
            <p:nvPr/>
          </p:nvSpPr>
          <p:spPr>
            <a:xfrm>
              <a:off x="5220072" y="4797152"/>
              <a:ext cx="144016" cy="14401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3" name="Oval 95"/>
            <p:cNvSpPr/>
            <p:nvPr/>
          </p:nvSpPr>
          <p:spPr>
            <a:xfrm>
              <a:off x="6660232" y="4797152"/>
              <a:ext cx="144016" cy="14401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42" name="Kosodĺžnik 41"/>
          <p:cNvSpPr/>
          <p:nvPr/>
        </p:nvSpPr>
        <p:spPr>
          <a:xfrm flipH="1">
            <a:off x="3132246" y="3515064"/>
            <a:ext cx="2166654" cy="1190286"/>
          </a:xfrm>
          <a:prstGeom prst="parallelogram">
            <a:avLst>
              <a:gd name="adj" fmla="val 60083"/>
            </a:avLst>
          </a:prstGeom>
          <a:noFill/>
          <a:ln>
            <a:solidFill>
              <a:srgbClr val="0066FF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34" name="Skupina 33"/>
          <p:cNvGrpSpPr/>
          <p:nvPr/>
        </p:nvGrpSpPr>
        <p:grpSpPr>
          <a:xfrm>
            <a:off x="3113683" y="3518148"/>
            <a:ext cx="2175105" cy="1257913"/>
            <a:chOff x="3132733" y="3518148"/>
            <a:chExt cx="2175105" cy="1257913"/>
          </a:xfrm>
        </p:grpSpPr>
        <p:cxnSp>
          <p:nvCxnSpPr>
            <p:cNvPr id="38" name="Rovná spojovacia šípka 37"/>
            <p:cNvCxnSpPr/>
            <p:nvPr/>
          </p:nvCxnSpPr>
          <p:spPr>
            <a:xfrm>
              <a:off x="3867678" y="4737961"/>
              <a:ext cx="144016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ovná spojovacia šípka 38"/>
            <p:cNvCxnSpPr/>
            <p:nvPr/>
          </p:nvCxnSpPr>
          <p:spPr>
            <a:xfrm flipH="1" flipV="1">
              <a:off x="3132733" y="3518148"/>
              <a:ext cx="751868" cy="125791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BlokTextu 42"/>
          <p:cNvSpPr txBox="1"/>
          <p:nvPr/>
        </p:nvSpPr>
        <p:spPr>
          <a:xfrm>
            <a:off x="5453412" y="1495425"/>
            <a:ext cx="2678938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crystal system –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hexagonal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r>
              <a:rPr lang="sk-SK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sústava šesťuholníková</a:t>
            </a:r>
          </a:p>
          <a:p>
            <a:pPr marL="342900" indent="-342900" algn="ctr"/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cell type – primitive</a:t>
            </a:r>
          </a:p>
          <a:p>
            <a:pPr marL="342900" indent="-342900"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attice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parameters:</a:t>
            </a:r>
          </a:p>
          <a:p>
            <a:pPr marL="342900" indent="-342900" algn="ctr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°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2726727" y="4097656"/>
            <a:ext cx="1966947" cy="1012305"/>
            <a:chOff x="2726727" y="4097656"/>
            <a:chExt cx="1966947" cy="1012305"/>
          </a:xfrm>
        </p:grpSpPr>
        <p:sp>
          <p:nvSpPr>
            <p:cNvPr id="44" name="BlokTextu 43"/>
            <p:cNvSpPr txBox="1"/>
            <p:nvPr/>
          </p:nvSpPr>
          <p:spPr>
            <a:xfrm>
              <a:off x="4393592" y="4740629"/>
              <a:ext cx="30008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sk-SK" dirty="0"/>
            </a:p>
          </p:txBody>
        </p:sp>
        <p:sp>
          <p:nvSpPr>
            <p:cNvPr id="45" name="BlokTextu 44"/>
            <p:cNvSpPr txBox="1"/>
            <p:nvPr/>
          </p:nvSpPr>
          <p:spPr>
            <a:xfrm>
              <a:off x="2726727" y="4097656"/>
              <a:ext cx="68640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sk-SK" i="1" dirty="0" smtClean="0">
                  <a:latin typeface="Times New Roman" pitchFamily="18" charset="0"/>
                  <a:cs typeface="Times New Roman" pitchFamily="18" charset="0"/>
                </a:rPr>
                <a:t> = a</a:t>
              </a:r>
              <a:endParaRPr lang="sk-SK" dirty="0"/>
            </a:p>
          </p:txBody>
        </p:sp>
        <p:sp>
          <p:nvSpPr>
            <p:cNvPr id="46" name="BlokTextu 45"/>
            <p:cNvSpPr txBox="1"/>
            <p:nvPr/>
          </p:nvSpPr>
          <p:spPr>
            <a:xfrm>
              <a:off x="3921835" y="4244788"/>
              <a:ext cx="2760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i="1" dirty="0" smtClean="0">
                  <a:latin typeface="Times New Roman" pitchFamily="18" charset="0"/>
                  <a:cs typeface="Times New Roman" pitchFamily="18" charset="0"/>
                </a:rPr>
                <a:t>γ</a:t>
              </a:r>
              <a:endParaRPr lang="sk-SK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42" grpId="0" animBg="1"/>
      <p:bldP spid="4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33"/>
          <p:cNvGrpSpPr/>
          <p:nvPr/>
        </p:nvGrpSpPr>
        <p:grpSpPr>
          <a:xfrm>
            <a:off x="1187624" y="274638"/>
            <a:ext cx="6768752" cy="649287"/>
            <a:chOff x="1692275" y="274638"/>
            <a:chExt cx="5759450" cy="649287"/>
          </a:xfrm>
        </p:grpSpPr>
        <p:sp>
          <p:nvSpPr>
            <p:cNvPr id="3" name="Rectangle 3"/>
            <p:cNvSpPr txBox="1">
              <a:spLocks/>
            </p:cNvSpPr>
            <p:nvPr/>
          </p:nvSpPr>
          <p:spPr>
            <a:xfrm>
              <a:off x="1692275" y="274638"/>
              <a:ext cx="5759450" cy="649287"/>
            </a:xfrm>
            <a:prstGeom prst="rect">
              <a:avLst/>
            </a:prstGeom>
            <a:solidFill>
              <a:srgbClr val="EFEFEF"/>
            </a:solidFill>
            <a:ln w="28575">
              <a:solidFill>
                <a:srgbClr val="000000"/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sp>
          <p:nvSpPr>
            <p:cNvPr id="4" name="BlokTextu 35"/>
            <p:cNvSpPr txBox="1"/>
            <p:nvPr/>
          </p:nvSpPr>
          <p:spPr>
            <a:xfrm>
              <a:off x="2189869" y="332656"/>
              <a:ext cx="47716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Combination of point s</a:t>
              </a:r>
              <a:r>
                <a:rPr lang="sk-SK" sz="2400" b="1" dirty="0" err="1" smtClean="0">
                  <a:latin typeface="Times New Roman" pitchFamily="18" charset="0"/>
                  <a:cs typeface="Times New Roman" pitchFamily="18" charset="0"/>
                </a:rPr>
                <a:t>ymmetry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elements</a:t>
              </a:r>
              <a:endParaRPr lang="sk-SK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Rectangle 61"/>
          <p:cNvSpPr>
            <a:spLocks noChangeArrowheads="1"/>
          </p:cNvSpPr>
          <p:nvPr/>
        </p:nvSpPr>
        <p:spPr bwMode="auto">
          <a:xfrm>
            <a:off x="236662" y="1124744"/>
            <a:ext cx="8651128" cy="5354638"/>
          </a:xfrm>
          <a:prstGeom prst="rect">
            <a:avLst/>
          </a:prstGeom>
          <a:solidFill>
            <a:srgbClr val="EFEFE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grpSp>
        <p:nvGrpSpPr>
          <p:cNvPr id="42" name="Group 41"/>
          <p:cNvGrpSpPr/>
          <p:nvPr/>
        </p:nvGrpSpPr>
        <p:grpSpPr>
          <a:xfrm>
            <a:off x="465826" y="1304953"/>
            <a:ext cx="8203720" cy="5084518"/>
            <a:chOff x="465826" y="1304953"/>
            <a:chExt cx="8203720" cy="5084518"/>
          </a:xfrm>
        </p:grpSpPr>
        <p:sp>
          <p:nvSpPr>
            <p:cNvPr id="21" name="Rectangle 20"/>
            <p:cNvSpPr/>
            <p:nvPr/>
          </p:nvSpPr>
          <p:spPr>
            <a:xfrm>
              <a:off x="465826" y="1304953"/>
              <a:ext cx="8203720" cy="508451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 smtClean="0"/>
                <a:t> </a:t>
              </a:r>
              <a:endParaRPr lang="sk-SK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38366" y="1423359"/>
              <a:ext cx="78534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crystal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structures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have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more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symmetry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elements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which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combinations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are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allowed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715992" y="1966823"/>
            <a:ext cx="471882" cy="3250566"/>
            <a:chOff x="715992" y="1966823"/>
            <a:chExt cx="471882" cy="3250566"/>
          </a:xfrm>
        </p:grpSpPr>
        <p:grpSp>
          <p:nvGrpSpPr>
            <p:cNvPr id="23" name="Group 10"/>
            <p:cNvGrpSpPr/>
            <p:nvPr/>
          </p:nvGrpSpPr>
          <p:grpSpPr>
            <a:xfrm>
              <a:off x="1072767" y="2190409"/>
              <a:ext cx="115107" cy="3026980"/>
              <a:chOff x="2180547" y="2144110"/>
              <a:chExt cx="115107" cy="3026980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>
                <a:off x="2238702" y="2144110"/>
                <a:ext cx="0" cy="302698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Oval 24"/>
              <p:cNvSpPr/>
              <p:nvPr/>
            </p:nvSpPr>
            <p:spPr>
              <a:xfrm>
                <a:off x="2180547" y="3409112"/>
                <a:ext cx="115107" cy="25650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741866" y="338155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15992" y="1966823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i="1" dirty="0" smtClean="0">
                  <a:latin typeface="Times New Roman" pitchFamily="18" charset="0"/>
                  <a:cs typeface="Times New Roman" pitchFamily="18" charset="0"/>
                </a:rPr>
                <a:t>m</a:t>
              </a:r>
            </a:p>
          </p:txBody>
        </p:sp>
      </p:grpSp>
      <p:sp>
        <p:nvSpPr>
          <p:cNvPr id="28" name="Isosceles Triangle 27"/>
          <p:cNvSpPr/>
          <p:nvPr/>
        </p:nvSpPr>
        <p:spPr>
          <a:xfrm rot="10800000" flipV="1">
            <a:off x="1593999" y="2111742"/>
            <a:ext cx="355571" cy="597178"/>
          </a:xfrm>
          <a:prstGeom prst="triangle">
            <a:avLst>
              <a:gd name="adj" fmla="val 18254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Isosceles Triangle 29"/>
          <p:cNvSpPr/>
          <p:nvPr/>
        </p:nvSpPr>
        <p:spPr>
          <a:xfrm rot="10800000" flipH="1" flipV="1">
            <a:off x="3136309" y="2111741"/>
            <a:ext cx="355571" cy="597178"/>
          </a:xfrm>
          <a:prstGeom prst="triangle">
            <a:avLst>
              <a:gd name="adj" fmla="val 18254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44" name="Group 43"/>
          <p:cNvGrpSpPr/>
          <p:nvPr/>
        </p:nvGrpSpPr>
        <p:grpSpPr>
          <a:xfrm>
            <a:off x="2488271" y="1916832"/>
            <a:ext cx="499553" cy="1224136"/>
            <a:chOff x="2488271" y="1916832"/>
            <a:chExt cx="499553" cy="1224136"/>
          </a:xfrm>
        </p:grpSpPr>
        <p:sp>
          <p:nvSpPr>
            <p:cNvPr id="29" name="Isosceles Triangle 28"/>
            <p:cNvSpPr/>
            <p:nvPr/>
          </p:nvSpPr>
          <p:spPr>
            <a:xfrm rot="10800000" flipV="1">
              <a:off x="2488271" y="2111742"/>
              <a:ext cx="355571" cy="597178"/>
            </a:xfrm>
            <a:prstGeom prst="triangle">
              <a:avLst>
                <a:gd name="adj" fmla="val 18254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2987824" y="1916832"/>
              <a:ext cx="0" cy="122413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Isosceles Triangle 33"/>
          <p:cNvSpPr/>
          <p:nvPr/>
        </p:nvSpPr>
        <p:spPr>
          <a:xfrm rot="10800000" flipH="1">
            <a:off x="4504461" y="2968074"/>
            <a:ext cx="355571" cy="597178"/>
          </a:xfrm>
          <a:prstGeom prst="triangle">
            <a:avLst>
              <a:gd name="adj" fmla="val 18254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45" name="Group 44"/>
          <p:cNvGrpSpPr/>
          <p:nvPr/>
        </p:nvGrpSpPr>
        <p:grpSpPr>
          <a:xfrm>
            <a:off x="3851920" y="2111741"/>
            <a:ext cx="567438" cy="853681"/>
            <a:chOff x="3851920" y="2111741"/>
            <a:chExt cx="567438" cy="853681"/>
          </a:xfrm>
        </p:grpSpPr>
        <p:sp>
          <p:nvSpPr>
            <p:cNvPr id="33" name="Isosceles Triangle 32"/>
            <p:cNvSpPr/>
            <p:nvPr/>
          </p:nvSpPr>
          <p:spPr>
            <a:xfrm rot="10800000" flipV="1">
              <a:off x="3851920" y="2111741"/>
              <a:ext cx="355571" cy="597178"/>
            </a:xfrm>
            <a:prstGeom prst="triangle">
              <a:avLst>
                <a:gd name="adj" fmla="val 18254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6" name="Oval 35"/>
            <p:cNvSpPr/>
            <p:nvPr/>
          </p:nvSpPr>
          <p:spPr>
            <a:xfrm>
              <a:off x="4304251" y="2708920"/>
              <a:ext cx="115107" cy="25650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38" name="Group 37"/>
          <p:cNvGrpSpPr/>
          <p:nvPr/>
        </p:nvGrpSpPr>
        <p:grpSpPr>
          <a:xfrm flipV="1">
            <a:off x="5384557" y="2091612"/>
            <a:ext cx="1008112" cy="1453511"/>
            <a:chOff x="3851920" y="2111741"/>
            <a:chExt cx="1008112" cy="1453511"/>
          </a:xfrm>
        </p:grpSpPr>
        <p:sp>
          <p:nvSpPr>
            <p:cNvPr id="39" name="Isosceles Triangle 38"/>
            <p:cNvSpPr/>
            <p:nvPr/>
          </p:nvSpPr>
          <p:spPr>
            <a:xfrm rot="10800000" flipV="1">
              <a:off x="3851920" y="2111741"/>
              <a:ext cx="355571" cy="597178"/>
            </a:xfrm>
            <a:prstGeom prst="triangle">
              <a:avLst>
                <a:gd name="adj" fmla="val 18254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0" name="Isosceles Triangle 39"/>
            <p:cNvSpPr/>
            <p:nvPr/>
          </p:nvSpPr>
          <p:spPr>
            <a:xfrm rot="10800000" flipH="1">
              <a:off x="4504461" y="2968074"/>
              <a:ext cx="355571" cy="597178"/>
            </a:xfrm>
            <a:prstGeom prst="triangle">
              <a:avLst>
                <a:gd name="adj" fmla="val 18254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1" name="Oval 40"/>
            <p:cNvSpPr/>
            <p:nvPr/>
          </p:nvSpPr>
          <p:spPr>
            <a:xfrm>
              <a:off x="4304251" y="2708920"/>
              <a:ext cx="115107" cy="25650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7008514" y="2035823"/>
            <a:ext cx="1023162" cy="1591210"/>
            <a:chOff x="7008514" y="2035823"/>
            <a:chExt cx="1023162" cy="1591210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7530496" y="2035823"/>
              <a:ext cx="0" cy="15912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" name="Group 45"/>
            <p:cNvGrpSpPr/>
            <p:nvPr/>
          </p:nvGrpSpPr>
          <p:grpSpPr>
            <a:xfrm flipV="1">
              <a:off x="7020951" y="2097362"/>
              <a:ext cx="1008112" cy="1453511"/>
              <a:chOff x="3851920" y="2111741"/>
              <a:chExt cx="1008112" cy="1453511"/>
            </a:xfrm>
          </p:grpSpPr>
          <p:sp>
            <p:nvSpPr>
              <p:cNvPr id="47" name="Isosceles Triangle 46"/>
              <p:cNvSpPr/>
              <p:nvPr/>
            </p:nvSpPr>
            <p:spPr>
              <a:xfrm rot="10800000" flipV="1">
                <a:off x="3851920" y="2111741"/>
                <a:ext cx="355571" cy="597178"/>
              </a:xfrm>
              <a:prstGeom prst="triangle">
                <a:avLst>
                  <a:gd name="adj" fmla="val 18254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48" name="Isosceles Triangle 47"/>
              <p:cNvSpPr/>
              <p:nvPr/>
            </p:nvSpPr>
            <p:spPr>
              <a:xfrm rot="10800000" flipH="1">
                <a:off x="4504461" y="2968074"/>
                <a:ext cx="355571" cy="597178"/>
              </a:xfrm>
              <a:prstGeom prst="triangle">
                <a:avLst>
                  <a:gd name="adj" fmla="val 18254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4304251" y="2708920"/>
                <a:ext cx="115107" cy="25650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sp>
          <p:nvSpPr>
            <p:cNvPr id="50" name="Isosceles Triangle 49"/>
            <p:cNvSpPr/>
            <p:nvPr/>
          </p:nvSpPr>
          <p:spPr>
            <a:xfrm rot="10800000" flipH="1">
              <a:off x="7676105" y="2947947"/>
              <a:ext cx="355571" cy="597178"/>
            </a:xfrm>
            <a:prstGeom prst="triangle">
              <a:avLst>
                <a:gd name="adj" fmla="val 18254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1" name="Isosceles Triangle 50"/>
            <p:cNvSpPr/>
            <p:nvPr/>
          </p:nvSpPr>
          <p:spPr>
            <a:xfrm rot="10800000" flipV="1">
              <a:off x="7008514" y="2100241"/>
              <a:ext cx="355571" cy="597178"/>
            </a:xfrm>
            <a:prstGeom prst="triangle">
              <a:avLst>
                <a:gd name="adj" fmla="val 18254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cxnSp>
        <p:nvCxnSpPr>
          <p:cNvPr id="54" name="Straight Connector 53"/>
          <p:cNvCxnSpPr/>
          <p:nvPr/>
        </p:nvCxnSpPr>
        <p:spPr>
          <a:xfrm>
            <a:off x="6875251" y="2820838"/>
            <a:ext cx="131121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429846" y="3772186"/>
            <a:ext cx="6949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possible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combinations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two-fold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axis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mirror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line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crossing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axis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pSp>
        <p:nvGrpSpPr>
          <p:cNvPr id="72" name="Group 71"/>
          <p:cNvGrpSpPr/>
          <p:nvPr/>
        </p:nvGrpSpPr>
        <p:grpSpPr>
          <a:xfrm>
            <a:off x="1618486" y="4288779"/>
            <a:ext cx="3414839" cy="1933996"/>
            <a:chOff x="1990641" y="4288779"/>
            <a:chExt cx="3414839" cy="1933996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2535840" y="4478434"/>
              <a:ext cx="0" cy="122413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/>
            <p:cNvSpPr/>
            <p:nvPr/>
          </p:nvSpPr>
          <p:spPr>
            <a:xfrm flipV="1">
              <a:off x="3252577" y="5042433"/>
              <a:ext cx="115107" cy="25650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grpSp>
          <p:nvGrpSpPr>
            <p:cNvPr id="63" name="Group 62"/>
            <p:cNvGrpSpPr/>
            <p:nvPr/>
          </p:nvGrpSpPr>
          <p:grpSpPr>
            <a:xfrm>
              <a:off x="3835344" y="4440320"/>
              <a:ext cx="1311215" cy="1248380"/>
              <a:chOff x="3819160" y="4666897"/>
              <a:chExt cx="1311215" cy="1248380"/>
            </a:xfrm>
          </p:grpSpPr>
          <p:sp>
            <p:nvSpPr>
              <p:cNvPr id="59" name="Oval 58"/>
              <p:cNvSpPr/>
              <p:nvPr/>
            </p:nvSpPr>
            <p:spPr>
              <a:xfrm flipV="1">
                <a:off x="4416405" y="5187034"/>
                <a:ext cx="115107" cy="25650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cxnSp>
            <p:nvCxnSpPr>
              <p:cNvPr id="60" name="Straight Connector 59"/>
              <p:cNvCxnSpPr/>
              <p:nvPr/>
            </p:nvCxnSpPr>
            <p:spPr>
              <a:xfrm>
                <a:off x="3819160" y="5314377"/>
                <a:ext cx="131121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4471967" y="4666897"/>
                <a:ext cx="0" cy="12483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TextBox 65"/>
            <p:cNvSpPr txBox="1"/>
            <p:nvPr/>
          </p:nvSpPr>
          <p:spPr>
            <a:xfrm>
              <a:off x="2357327" y="5712087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i="1" dirty="0" smtClean="0">
                  <a:latin typeface="Times New Roman" pitchFamily="18" charset="0"/>
                  <a:cs typeface="Times New Roman" pitchFamily="18" charset="0"/>
                </a:rPr>
                <a:t>m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200496" y="575117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167398" y="5721069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sk-SK" i="1" dirty="0" smtClean="0">
                  <a:latin typeface="Times New Roman" pitchFamily="18" charset="0"/>
                  <a:cs typeface="Times New Roman" pitchFamily="18" charset="0"/>
                </a:rPr>
                <a:t>mm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990641" y="4288779"/>
              <a:ext cx="3414839" cy="193399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81" name="Skupina 80"/>
          <p:cNvGrpSpPr/>
          <p:nvPr/>
        </p:nvGrpSpPr>
        <p:grpSpPr>
          <a:xfrm>
            <a:off x="5364088" y="4653136"/>
            <a:ext cx="1660962" cy="1224136"/>
            <a:chOff x="5466895" y="4190723"/>
            <a:chExt cx="1660962" cy="1224136"/>
          </a:xfrm>
        </p:grpSpPr>
        <p:sp>
          <p:nvSpPr>
            <p:cNvPr id="73" name="TextBox 72"/>
            <p:cNvSpPr txBox="1"/>
            <p:nvPr/>
          </p:nvSpPr>
          <p:spPr>
            <a:xfrm>
              <a:off x="5466895" y="4596278"/>
              <a:ext cx="659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NOT</a:t>
              </a:r>
            </a:p>
          </p:txBody>
        </p:sp>
        <p:grpSp>
          <p:nvGrpSpPr>
            <p:cNvPr id="79" name="Skupina 78"/>
            <p:cNvGrpSpPr/>
            <p:nvPr/>
          </p:nvGrpSpPr>
          <p:grpSpPr>
            <a:xfrm>
              <a:off x="6156813" y="4190723"/>
              <a:ext cx="971044" cy="1224136"/>
              <a:chOff x="6241877" y="4190723"/>
              <a:chExt cx="971044" cy="1224136"/>
            </a:xfrm>
          </p:grpSpPr>
          <p:grpSp>
            <p:nvGrpSpPr>
              <p:cNvPr id="71" name="Group 70"/>
              <p:cNvGrpSpPr/>
              <p:nvPr/>
            </p:nvGrpSpPr>
            <p:grpSpPr>
              <a:xfrm>
                <a:off x="6678396" y="4190723"/>
                <a:ext cx="115107" cy="1224136"/>
                <a:chOff x="6899069" y="4692427"/>
                <a:chExt cx="115107" cy="1224136"/>
              </a:xfrm>
            </p:grpSpPr>
            <p:cxnSp>
              <p:nvCxnSpPr>
                <p:cNvPr id="64" name="Straight Connector 63"/>
                <p:cNvCxnSpPr/>
                <p:nvPr/>
              </p:nvCxnSpPr>
              <p:spPr>
                <a:xfrm>
                  <a:off x="6961013" y="4692427"/>
                  <a:ext cx="0" cy="122413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5" name="Oval 64"/>
                <p:cNvSpPr/>
                <p:nvPr/>
              </p:nvSpPr>
              <p:spPr>
                <a:xfrm flipV="1">
                  <a:off x="6899069" y="5155472"/>
                  <a:ext cx="115107" cy="25650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  <p:cxnSp>
            <p:nvCxnSpPr>
              <p:cNvPr id="75" name="Straight Connector 74"/>
              <p:cNvCxnSpPr/>
              <p:nvPr/>
            </p:nvCxnSpPr>
            <p:spPr>
              <a:xfrm flipV="1">
                <a:off x="6241877" y="4291792"/>
                <a:ext cx="971044" cy="95486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0" name="Skupina 79"/>
          <p:cNvGrpSpPr/>
          <p:nvPr/>
        </p:nvGrpSpPr>
        <p:grpSpPr>
          <a:xfrm>
            <a:off x="7287412" y="4653136"/>
            <a:ext cx="1009907" cy="1224136"/>
            <a:chOff x="7287412" y="4194261"/>
            <a:chExt cx="1009907" cy="1224136"/>
          </a:xfrm>
        </p:grpSpPr>
        <p:cxnSp>
          <p:nvCxnSpPr>
            <p:cNvPr id="62" name="Straight Connector 63"/>
            <p:cNvCxnSpPr/>
            <p:nvPr/>
          </p:nvCxnSpPr>
          <p:spPr>
            <a:xfrm>
              <a:off x="7807178" y="4194261"/>
              <a:ext cx="0" cy="122413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59"/>
            <p:cNvCxnSpPr/>
            <p:nvPr/>
          </p:nvCxnSpPr>
          <p:spPr>
            <a:xfrm>
              <a:off x="7304561" y="4782993"/>
              <a:ext cx="99275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4"/>
            <p:cNvCxnSpPr/>
            <p:nvPr/>
          </p:nvCxnSpPr>
          <p:spPr>
            <a:xfrm flipV="1">
              <a:off x="7287412" y="4327234"/>
              <a:ext cx="971044" cy="95486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 animBg="1"/>
      <p:bldP spid="34" grpId="0" animBg="1"/>
      <p:bldP spid="5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33"/>
          <p:cNvGrpSpPr/>
          <p:nvPr/>
        </p:nvGrpSpPr>
        <p:grpSpPr>
          <a:xfrm>
            <a:off x="1004345" y="274638"/>
            <a:ext cx="7134256" cy="649287"/>
            <a:chOff x="1692275" y="274638"/>
            <a:chExt cx="5759450" cy="649287"/>
          </a:xfrm>
        </p:grpSpPr>
        <p:sp>
          <p:nvSpPr>
            <p:cNvPr id="3" name="Rectangle 3"/>
            <p:cNvSpPr txBox="1">
              <a:spLocks/>
            </p:cNvSpPr>
            <p:nvPr/>
          </p:nvSpPr>
          <p:spPr>
            <a:xfrm>
              <a:off x="1692275" y="274638"/>
              <a:ext cx="5759450" cy="649287"/>
            </a:xfrm>
            <a:prstGeom prst="rect">
              <a:avLst/>
            </a:prstGeom>
            <a:solidFill>
              <a:srgbClr val="EFEFEF"/>
            </a:solidFill>
            <a:ln w="28575">
              <a:solidFill>
                <a:srgbClr val="000000"/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sp>
          <p:nvSpPr>
            <p:cNvPr id="4" name="BlokTextu 35"/>
            <p:cNvSpPr txBox="1"/>
            <p:nvPr/>
          </p:nvSpPr>
          <p:spPr>
            <a:xfrm>
              <a:off x="2039724" y="375047"/>
              <a:ext cx="50654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k-SK" sz="2400" b="1" dirty="0" err="1" smtClean="0">
                  <a:latin typeface="Times New Roman" pitchFamily="18" charset="0"/>
                  <a:cs typeface="Times New Roman" pitchFamily="18" charset="0"/>
                </a:rPr>
                <a:t>Matrix</a:t>
              </a:r>
              <a:r>
                <a:rPr lang="sk-SK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sz="2400" b="1" dirty="0" err="1" smtClean="0">
                  <a:latin typeface="Times New Roman" pitchFamily="18" charset="0"/>
                  <a:cs typeface="Times New Roman" pitchFamily="18" charset="0"/>
                </a:rPr>
                <a:t>representation</a:t>
              </a:r>
              <a:r>
                <a:rPr lang="sk-SK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sz="2400" b="1" dirty="0" err="1" smtClean="0">
                  <a:latin typeface="Times New Roman" pitchFamily="18" charset="0"/>
                  <a:cs typeface="Times New Roman" pitchFamily="18" charset="0"/>
                </a:rPr>
                <a:t>of</a:t>
              </a:r>
              <a:r>
                <a:rPr lang="sk-SK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sz="2400" b="1" dirty="0" err="1" smtClean="0">
                  <a:latin typeface="Times New Roman" pitchFamily="18" charset="0"/>
                  <a:cs typeface="Times New Roman" pitchFamily="18" charset="0"/>
                </a:rPr>
                <a:t>symmetry</a:t>
              </a:r>
              <a:r>
                <a:rPr lang="sk-SK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sz="2400" b="1" dirty="0" err="1" smtClean="0">
                  <a:latin typeface="Times New Roman" pitchFamily="18" charset="0"/>
                  <a:cs typeface="Times New Roman" pitchFamily="18" charset="0"/>
                </a:rPr>
                <a:t>operations</a:t>
              </a:r>
              <a:endParaRPr lang="sk-SK" sz="2400" b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Rectangle 61"/>
          <p:cNvSpPr>
            <a:spLocks noChangeArrowheads="1"/>
          </p:cNvSpPr>
          <p:nvPr/>
        </p:nvSpPr>
        <p:spPr bwMode="auto">
          <a:xfrm>
            <a:off x="236662" y="1124743"/>
            <a:ext cx="8651128" cy="5563135"/>
          </a:xfrm>
          <a:prstGeom prst="rect">
            <a:avLst/>
          </a:prstGeom>
          <a:solidFill>
            <a:srgbClr val="EFEFE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6" name="Rectangle 5"/>
          <p:cNvSpPr/>
          <p:nvPr/>
        </p:nvSpPr>
        <p:spPr>
          <a:xfrm>
            <a:off x="639776" y="1304952"/>
            <a:ext cx="7860765" cy="522039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 </a:t>
            </a:r>
            <a:endParaRPr lang="sk-SK" dirty="0"/>
          </a:p>
        </p:txBody>
      </p:sp>
      <p:grpSp>
        <p:nvGrpSpPr>
          <p:cNvPr id="7" name="Skupina 6"/>
          <p:cNvGrpSpPr/>
          <p:nvPr/>
        </p:nvGrpSpPr>
        <p:grpSpPr>
          <a:xfrm>
            <a:off x="899592" y="1628800"/>
            <a:ext cx="1583402" cy="1800200"/>
            <a:chOff x="323528" y="836712"/>
            <a:chExt cx="1583402" cy="1800200"/>
          </a:xfrm>
        </p:grpSpPr>
        <p:grpSp>
          <p:nvGrpSpPr>
            <p:cNvPr id="8" name="Skupina 5"/>
            <p:cNvGrpSpPr/>
            <p:nvPr/>
          </p:nvGrpSpPr>
          <p:grpSpPr>
            <a:xfrm>
              <a:off x="323528" y="1020763"/>
              <a:ext cx="1440160" cy="1616149"/>
              <a:chOff x="323528" y="1020763"/>
              <a:chExt cx="1440160" cy="1616149"/>
            </a:xfrm>
          </p:grpSpPr>
          <p:cxnSp>
            <p:nvCxnSpPr>
              <p:cNvPr id="11" name="Rovná spojnica 2"/>
              <p:cNvCxnSpPr/>
              <p:nvPr/>
            </p:nvCxnSpPr>
            <p:spPr>
              <a:xfrm>
                <a:off x="1043608" y="1020763"/>
                <a:ext cx="0" cy="161614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ovná spojnica 11"/>
              <p:cNvCxnSpPr/>
              <p:nvPr/>
            </p:nvCxnSpPr>
            <p:spPr>
              <a:xfrm>
                <a:off x="323528" y="1772816"/>
                <a:ext cx="144016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BlokTextu 8"/>
            <p:cNvSpPr txBox="1"/>
            <p:nvPr/>
          </p:nvSpPr>
          <p:spPr>
            <a:xfrm>
              <a:off x="1619672" y="1844824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sp>
          <p:nvSpPr>
            <p:cNvPr id="10" name="BlokTextu 9"/>
            <p:cNvSpPr txBox="1"/>
            <p:nvPr/>
          </p:nvSpPr>
          <p:spPr>
            <a:xfrm>
              <a:off x="683568" y="836712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i="1" dirty="0" smtClean="0"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</p:grp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pSp>
        <p:nvGrpSpPr>
          <p:cNvPr id="60" name="Skupina 59"/>
          <p:cNvGrpSpPr/>
          <p:nvPr/>
        </p:nvGrpSpPr>
        <p:grpSpPr>
          <a:xfrm>
            <a:off x="899592" y="1484784"/>
            <a:ext cx="3013740" cy="1080120"/>
            <a:chOff x="899592" y="1484784"/>
            <a:chExt cx="3013740" cy="1080120"/>
          </a:xfrm>
        </p:grpSpPr>
        <p:sp>
          <p:nvSpPr>
            <p:cNvPr id="13" name="BlokTextu 12"/>
            <p:cNvSpPr txBox="1"/>
            <p:nvPr/>
          </p:nvSpPr>
          <p:spPr>
            <a:xfrm>
              <a:off x="2843808" y="1484784"/>
              <a:ext cx="106952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reflection</a:t>
              </a:r>
              <a:endParaRPr lang="sk-SK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sk-SK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sk-SK" i="1" dirty="0" smtClean="0">
                  <a:latin typeface="Times New Roman" pitchFamily="18" charset="0"/>
                  <a:cs typeface="Times New Roman" pitchFamily="18" charset="0"/>
                </a:rPr>
                <a:t>m ≡ x </a:t>
              </a:r>
            </a:p>
          </p:txBody>
        </p:sp>
        <p:cxnSp>
          <p:nvCxnSpPr>
            <p:cNvPr id="17" name="Rovná spojnica 16"/>
            <p:cNvCxnSpPr/>
            <p:nvPr/>
          </p:nvCxnSpPr>
          <p:spPr>
            <a:xfrm>
              <a:off x="899592" y="2564904"/>
              <a:ext cx="144016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Skupina 60"/>
          <p:cNvGrpSpPr/>
          <p:nvPr/>
        </p:nvGrpSpPr>
        <p:grpSpPr>
          <a:xfrm>
            <a:off x="4788798" y="1497558"/>
            <a:ext cx="2940958" cy="1931442"/>
            <a:chOff x="4788798" y="1497558"/>
            <a:chExt cx="2940958" cy="1931442"/>
          </a:xfrm>
        </p:grpSpPr>
        <p:grpSp>
          <p:nvGrpSpPr>
            <p:cNvPr id="20" name="Skupina 19"/>
            <p:cNvGrpSpPr/>
            <p:nvPr/>
          </p:nvGrpSpPr>
          <p:grpSpPr>
            <a:xfrm>
              <a:off x="4788798" y="1628800"/>
              <a:ext cx="1583402" cy="1800200"/>
              <a:chOff x="323528" y="836712"/>
              <a:chExt cx="1583402" cy="1800200"/>
            </a:xfrm>
          </p:grpSpPr>
          <p:grpSp>
            <p:nvGrpSpPr>
              <p:cNvPr id="21" name="Skupina 5"/>
              <p:cNvGrpSpPr/>
              <p:nvPr/>
            </p:nvGrpSpPr>
            <p:grpSpPr>
              <a:xfrm>
                <a:off x="323528" y="1020763"/>
                <a:ext cx="1440160" cy="1616149"/>
                <a:chOff x="323528" y="1020763"/>
                <a:chExt cx="1440160" cy="1616149"/>
              </a:xfrm>
            </p:grpSpPr>
            <p:cxnSp>
              <p:nvCxnSpPr>
                <p:cNvPr id="24" name="Rovná spojnica 2"/>
                <p:cNvCxnSpPr/>
                <p:nvPr/>
              </p:nvCxnSpPr>
              <p:spPr>
                <a:xfrm>
                  <a:off x="1043608" y="1020763"/>
                  <a:ext cx="0" cy="1616149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Rovná spojnica 24"/>
                <p:cNvCxnSpPr/>
                <p:nvPr/>
              </p:nvCxnSpPr>
              <p:spPr>
                <a:xfrm>
                  <a:off x="323528" y="1772816"/>
                  <a:ext cx="144016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" name="BlokTextu 21"/>
              <p:cNvSpPr txBox="1"/>
              <p:nvPr/>
            </p:nvSpPr>
            <p:spPr>
              <a:xfrm>
                <a:off x="1619672" y="1844824"/>
                <a:ext cx="2872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i="1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</a:p>
            </p:txBody>
          </p:sp>
          <p:sp>
            <p:nvSpPr>
              <p:cNvPr id="23" name="BlokTextu 22"/>
              <p:cNvSpPr txBox="1"/>
              <p:nvPr/>
            </p:nvSpPr>
            <p:spPr>
              <a:xfrm>
                <a:off x="683568" y="836712"/>
                <a:ext cx="2872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i="1" dirty="0" smtClean="0">
                    <a:latin typeface="Times New Roman" pitchFamily="18" charset="0"/>
                    <a:cs typeface="Times New Roman" pitchFamily="18" charset="0"/>
                  </a:rPr>
                  <a:t>y</a:t>
                </a:r>
              </a:p>
            </p:txBody>
          </p:sp>
        </p:grpSp>
        <p:cxnSp>
          <p:nvCxnSpPr>
            <p:cNvPr id="26" name="Rovná spojnica 25"/>
            <p:cNvCxnSpPr/>
            <p:nvPr/>
          </p:nvCxnSpPr>
          <p:spPr>
            <a:xfrm rot="5400000">
              <a:off x="4788024" y="2564904"/>
              <a:ext cx="144016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BlokTextu 26"/>
            <p:cNvSpPr txBox="1"/>
            <p:nvPr/>
          </p:nvSpPr>
          <p:spPr>
            <a:xfrm>
              <a:off x="6660232" y="1497558"/>
              <a:ext cx="106952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reflection</a:t>
              </a:r>
              <a:endParaRPr lang="sk-SK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sk-SK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sk-SK" i="1" dirty="0" smtClean="0">
                  <a:latin typeface="Times New Roman" pitchFamily="18" charset="0"/>
                  <a:cs typeface="Times New Roman" pitchFamily="18" charset="0"/>
                </a:rPr>
                <a:t>m ≡ y </a:t>
              </a:r>
            </a:p>
          </p:txBody>
        </p:sp>
      </p:grp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pSp>
        <p:nvGrpSpPr>
          <p:cNvPr id="62" name="Skupina 61"/>
          <p:cNvGrpSpPr/>
          <p:nvPr/>
        </p:nvGrpSpPr>
        <p:grpSpPr>
          <a:xfrm>
            <a:off x="899592" y="3933056"/>
            <a:ext cx="2919035" cy="1872208"/>
            <a:chOff x="899592" y="3933056"/>
            <a:chExt cx="2919035" cy="1872208"/>
          </a:xfrm>
        </p:grpSpPr>
        <p:grpSp>
          <p:nvGrpSpPr>
            <p:cNvPr id="30" name="Skupina 29"/>
            <p:cNvGrpSpPr/>
            <p:nvPr/>
          </p:nvGrpSpPr>
          <p:grpSpPr>
            <a:xfrm>
              <a:off x="899592" y="4005064"/>
              <a:ext cx="1583402" cy="1800200"/>
              <a:chOff x="323528" y="836712"/>
              <a:chExt cx="1583402" cy="1800200"/>
            </a:xfrm>
          </p:grpSpPr>
          <p:grpSp>
            <p:nvGrpSpPr>
              <p:cNvPr id="31" name="Skupina 5"/>
              <p:cNvGrpSpPr/>
              <p:nvPr/>
            </p:nvGrpSpPr>
            <p:grpSpPr>
              <a:xfrm>
                <a:off x="323528" y="1020763"/>
                <a:ext cx="1440160" cy="1616149"/>
                <a:chOff x="323528" y="1020763"/>
                <a:chExt cx="1440160" cy="1616149"/>
              </a:xfrm>
            </p:grpSpPr>
            <p:cxnSp>
              <p:nvCxnSpPr>
                <p:cNvPr id="34" name="Rovná spojnica 2"/>
                <p:cNvCxnSpPr/>
                <p:nvPr/>
              </p:nvCxnSpPr>
              <p:spPr>
                <a:xfrm>
                  <a:off x="1043608" y="1020763"/>
                  <a:ext cx="0" cy="1616149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Rovná spojnica 34"/>
                <p:cNvCxnSpPr/>
                <p:nvPr/>
              </p:nvCxnSpPr>
              <p:spPr>
                <a:xfrm>
                  <a:off x="323528" y="1772816"/>
                  <a:ext cx="144016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2" name="BlokTextu 31"/>
              <p:cNvSpPr txBox="1"/>
              <p:nvPr/>
            </p:nvSpPr>
            <p:spPr>
              <a:xfrm>
                <a:off x="1619672" y="1844824"/>
                <a:ext cx="2872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i="1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</a:p>
            </p:txBody>
          </p:sp>
          <p:sp>
            <p:nvSpPr>
              <p:cNvPr id="33" name="BlokTextu 32"/>
              <p:cNvSpPr txBox="1"/>
              <p:nvPr/>
            </p:nvSpPr>
            <p:spPr>
              <a:xfrm>
                <a:off x="683568" y="836712"/>
                <a:ext cx="2872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i="1" dirty="0" smtClean="0">
                    <a:latin typeface="Times New Roman" pitchFamily="18" charset="0"/>
                    <a:cs typeface="Times New Roman" pitchFamily="18" charset="0"/>
                  </a:rPr>
                  <a:t>y</a:t>
                </a:r>
              </a:p>
            </p:txBody>
          </p:sp>
        </p:grpSp>
        <p:grpSp>
          <p:nvGrpSpPr>
            <p:cNvPr id="42" name="Skupina 41"/>
            <p:cNvGrpSpPr/>
            <p:nvPr/>
          </p:nvGrpSpPr>
          <p:grpSpPr>
            <a:xfrm>
              <a:off x="1221268" y="4293096"/>
              <a:ext cx="974468" cy="1108045"/>
              <a:chOff x="1221268" y="4293096"/>
              <a:chExt cx="974468" cy="1108045"/>
            </a:xfrm>
          </p:grpSpPr>
          <p:cxnSp>
            <p:nvCxnSpPr>
              <p:cNvPr id="37" name="Rovná spojnica 36"/>
              <p:cNvCxnSpPr/>
              <p:nvPr/>
            </p:nvCxnSpPr>
            <p:spPr>
              <a:xfrm flipH="1">
                <a:off x="1619672" y="4293096"/>
                <a:ext cx="576064" cy="64807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BlokTextu 38"/>
              <p:cNvSpPr txBox="1"/>
              <p:nvPr/>
            </p:nvSpPr>
            <p:spPr>
              <a:xfrm>
                <a:off x="1763688" y="4571836"/>
                <a:ext cx="3177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i="1" dirty="0" smtClean="0">
                    <a:latin typeface="Times New Roman" pitchFamily="18" charset="0"/>
                    <a:cs typeface="Times New Roman" pitchFamily="18" charset="0"/>
                  </a:rPr>
                  <a:t>φ</a:t>
                </a:r>
                <a:endParaRPr lang="sk-SK" i="1" dirty="0" err="1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0" name="Oblúk 39"/>
              <p:cNvSpPr/>
              <p:nvPr/>
            </p:nvSpPr>
            <p:spPr>
              <a:xfrm>
                <a:off x="1221268" y="4486741"/>
                <a:ext cx="914400" cy="914400"/>
              </a:xfrm>
              <a:prstGeom prst="arc">
                <a:avLst>
                  <a:gd name="adj1" fmla="val 18343653"/>
                  <a:gd name="adj2" fmla="val 0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sp>
          <p:nvSpPr>
            <p:cNvPr id="43" name="BlokTextu 42"/>
            <p:cNvSpPr txBox="1"/>
            <p:nvPr/>
          </p:nvSpPr>
          <p:spPr>
            <a:xfrm>
              <a:off x="2915816" y="3933056"/>
              <a:ext cx="90281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rotation</a:t>
              </a:r>
              <a:endParaRPr lang="sk-SK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sk-SK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axis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at</a:t>
              </a:r>
              <a:endParaRPr lang="sk-SK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origin</a:t>
              </a:r>
              <a:endParaRPr lang="sk-SK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46" name="BlokTextu 45"/>
          <p:cNvSpPr txBox="1"/>
          <p:nvPr/>
        </p:nvSpPr>
        <p:spPr>
          <a:xfrm>
            <a:off x="6444208" y="4024946"/>
            <a:ext cx="18453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reflection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through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arbitrarily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oriented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line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7" name="Skupina 46"/>
          <p:cNvGrpSpPr/>
          <p:nvPr/>
        </p:nvGrpSpPr>
        <p:grpSpPr>
          <a:xfrm>
            <a:off x="4644008" y="3933056"/>
            <a:ext cx="1583402" cy="1800200"/>
            <a:chOff x="323528" y="836712"/>
            <a:chExt cx="1583402" cy="1800200"/>
          </a:xfrm>
        </p:grpSpPr>
        <p:grpSp>
          <p:nvGrpSpPr>
            <p:cNvPr id="48" name="Skupina 5"/>
            <p:cNvGrpSpPr/>
            <p:nvPr/>
          </p:nvGrpSpPr>
          <p:grpSpPr>
            <a:xfrm>
              <a:off x="323528" y="1020763"/>
              <a:ext cx="1440160" cy="1616149"/>
              <a:chOff x="323528" y="1020763"/>
              <a:chExt cx="1440160" cy="1616149"/>
            </a:xfrm>
          </p:grpSpPr>
          <p:cxnSp>
            <p:nvCxnSpPr>
              <p:cNvPr id="51" name="Rovná spojnica 2"/>
              <p:cNvCxnSpPr/>
              <p:nvPr/>
            </p:nvCxnSpPr>
            <p:spPr>
              <a:xfrm>
                <a:off x="1043608" y="1020763"/>
                <a:ext cx="0" cy="161614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ovná spojnica 51"/>
              <p:cNvCxnSpPr/>
              <p:nvPr/>
            </p:nvCxnSpPr>
            <p:spPr>
              <a:xfrm>
                <a:off x="323528" y="1772816"/>
                <a:ext cx="144016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BlokTextu 48"/>
            <p:cNvSpPr txBox="1"/>
            <p:nvPr/>
          </p:nvSpPr>
          <p:spPr>
            <a:xfrm>
              <a:off x="1619672" y="1844824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sp>
          <p:nvSpPr>
            <p:cNvPr id="50" name="BlokTextu 49"/>
            <p:cNvSpPr txBox="1"/>
            <p:nvPr/>
          </p:nvSpPr>
          <p:spPr>
            <a:xfrm>
              <a:off x="683568" y="836712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i="1" dirty="0" smtClean="0"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</p:grpSp>
      <p:grpSp>
        <p:nvGrpSpPr>
          <p:cNvPr id="59" name="Skupina 58"/>
          <p:cNvGrpSpPr/>
          <p:nvPr/>
        </p:nvGrpSpPr>
        <p:grpSpPr>
          <a:xfrm>
            <a:off x="4912434" y="4217602"/>
            <a:ext cx="914400" cy="1221834"/>
            <a:chOff x="5033760" y="4367406"/>
            <a:chExt cx="914400" cy="1221834"/>
          </a:xfrm>
        </p:grpSpPr>
        <p:cxnSp>
          <p:nvCxnSpPr>
            <p:cNvPr id="53" name="Rovná spojnica 52"/>
            <p:cNvCxnSpPr/>
            <p:nvPr/>
          </p:nvCxnSpPr>
          <p:spPr>
            <a:xfrm>
              <a:off x="5076056" y="4509120"/>
              <a:ext cx="864096" cy="10801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blúk 54"/>
            <p:cNvSpPr/>
            <p:nvPr/>
          </p:nvSpPr>
          <p:spPr>
            <a:xfrm rot="16200000">
              <a:off x="5033760" y="4367406"/>
              <a:ext cx="914400" cy="914400"/>
            </a:xfrm>
            <a:prstGeom prst="arc">
              <a:avLst>
                <a:gd name="adj1" fmla="val 18343653"/>
                <a:gd name="adj2" fmla="val 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6" name="BlokTextu 55"/>
            <p:cNvSpPr txBox="1"/>
            <p:nvPr/>
          </p:nvSpPr>
          <p:spPr>
            <a:xfrm>
              <a:off x="5237322" y="4420518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i="1" dirty="0" smtClean="0">
                  <a:latin typeface="Times New Roman" pitchFamily="18" charset="0"/>
                  <a:cs typeface="Times New Roman" pitchFamily="18" charset="0"/>
                </a:rPr>
                <a:t>φ</a:t>
              </a:r>
              <a:endParaRPr lang="sk-SK" i="1" dirty="0" err="1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38952" y="5661248"/>
            <a:ext cx="2828925" cy="552450"/>
          </a:xfrm>
          <a:prstGeom prst="rect">
            <a:avLst/>
          </a:prstGeom>
          <a:noFill/>
        </p:spPr>
      </p:pic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5903" y="2636912"/>
            <a:ext cx="1476375" cy="495300"/>
          </a:xfrm>
          <a:prstGeom prst="rect">
            <a:avLst/>
          </a:prstGeom>
          <a:noFill/>
        </p:spPr>
      </p:pic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5373" name="Picture 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2636912"/>
            <a:ext cx="1466850" cy="495300"/>
          </a:xfrm>
          <a:prstGeom prst="rect">
            <a:avLst/>
          </a:prstGeom>
          <a:noFill/>
        </p:spPr>
      </p:pic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5375" name="Picture 1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5589240"/>
            <a:ext cx="2247900" cy="542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33"/>
          <p:cNvGrpSpPr/>
          <p:nvPr/>
        </p:nvGrpSpPr>
        <p:grpSpPr>
          <a:xfrm>
            <a:off x="1692275" y="274638"/>
            <a:ext cx="5759450" cy="649287"/>
            <a:chOff x="1692275" y="274638"/>
            <a:chExt cx="5759450" cy="649287"/>
          </a:xfrm>
        </p:grpSpPr>
        <p:sp>
          <p:nvSpPr>
            <p:cNvPr id="3" name="Rectangle 3"/>
            <p:cNvSpPr txBox="1">
              <a:spLocks/>
            </p:cNvSpPr>
            <p:nvPr/>
          </p:nvSpPr>
          <p:spPr>
            <a:xfrm>
              <a:off x="1692275" y="274638"/>
              <a:ext cx="5759450" cy="649287"/>
            </a:xfrm>
            <a:prstGeom prst="rect">
              <a:avLst/>
            </a:prstGeom>
            <a:solidFill>
              <a:srgbClr val="EFEFEF"/>
            </a:solidFill>
            <a:ln w="28575">
              <a:solidFill>
                <a:srgbClr val="000000"/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sp>
          <p:nvSpPr>
            <p:cNvPr id="4" name="BlokTextu 35"/>
            <p:cNvSpPr txBox="1"/>
            <p:nvPr/>
          </p:nvSpPr>
          <p:spPr>
            <a:xfrm>
              <a:off x="3226126" y="375047"/>
              <a:ext cx="26925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Definition of</a:t>
              </a:r>
              <a:r>
                <a:rPr lang="sk-SK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sz="2400" b="1" dirty="0" err="1" smtClean="0">
                  <a:latin typeface="Times New Roman" pitchFamily="18" charset="0"/>
                  <a:cs typeface="Times New Roman" pitchFamily="18" charset="0"/>
                </a:rPr>
                <a:t>group</a:t>
              </a:r>
              <a:endParaRPr lang="sk-SK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Rectangle 61"/>
          <p:cNvSpPr>
            <a:spLocks noChangeArrowheads="1"/>
          </p:cNvSpPr>
          <p:nvPr/>
        </p:nvSpPr>
        <p:spPr bwMode="auto">
          <a:xfrm>
            <a:off x="236662" y="1124744"/>
            <a:ext cx="8651128" cy="5472608"/>
          </a:xfrm>
          <a:prstGeom prst="rect">
            <a:avLst/>
          </a:prstGeom>
          <a:solidFill>
            <a:srgbClr val="EFEFE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grpSp>
        <p:nvGrpSpPr>
          <p:cNvPr id="12" name="Skupina 11"/>
          <p:cNvGrpSpPr/>
          <p:nvPr/>
        </p:nvGrpSpPr>
        <p:grpSpPr>
          <a:xfrm>
            <a:off x="639776" y="1304952"/>
            <a:ext cx="7860765" cy="5220391"/>
            <a:chOff x="639776" y="1304952"/>
            <a:chExt cx="7860765" cy="5220391"/>
          </a:xfrm>
        </p:grpSpPr>
        <p:sp>
          <p:nvSpPr>
            <p:cNvPr id="6" name="Rectangle 5"/>
            <p:cNvSpPr/>
            <p:nvPr/>
          </p:nvSpPr>
          <p:spPr>
            <a:xfrm>
              <a:off x="639776" y="1304952"/>
              <a:ext cx="7860765" cy="522039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 smtClean="0"/>
                <a:t> </a:t>
              </a:r>
              <a:endParaRPr lang="sk-SK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70812" y="1412776"/>
              <a:ext cx="7209089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Times New Roman" pitchFamily="18" charset="0"/>
                  <a:cs typeface="Times New Roman" pitchFamily="18" charset="0"/>
                </a:rPr>
                <a:t>A group is a set, </a:t>
              </a:r>
              <a:r>
                <a:rPr lang="en-GB" i="1" dirty="0" smtClean="0"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GB" dirty="0" smtClean="0">
                  <a:latin typeface="Times New Roman" pitchFamily="18" charset="0"/>
                  <a:cs typeface="Times New Roman" pitchFamily="18" charset="0"/>
                </a:rPr>
                <a:t>, together with an operation • (called the group law of </a:t>
              </a:r>
              <a:r>
                <a:rPr lang="en-GB" i="1" dirty="0" smtClean="0"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GB" dirty="0" smtClean="0">
                  <a:latin typeface="Times New Roman" pitchFamily="18" charset="0"/>
                  <a:cs typeface="Times New Roman" pitchFamily="18" charset="0"/>
                </a:rPr>
                <a:t>) </a:t>
              </a:r>
            </a:p>
            <a:p>
              <a:r>
                <a:rPr lang="en-GB" dirty="0" smtClean="0">
                  <a:latin typeface="Times New Roman" pitchFamily="18" charset="0"/>
                  <a:cs typeface="Times New Roman" pitchFamily="18" charset="0"/>
                </a:rPr>
                <a:t>that combines any two elements </a:t>
              </a:r>
              <a:r>
                <a:rPr lang="en-GB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GB" dirty="0" smtClean="0">
                  <a:latin typeface="Times New Roman" pitchFamily="18" charset="0"/>
                  <a:cs typeface="Times New Roman" pitchFamily="18" charset="0"/>
                </a:rPr>
                <a:t> and </a:t>
              </a:r>
              <a:r>
                <a:rPr lang="en-GB" i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GB" dirty="0" smtClean="0">
                  <a:latin typeface="Times New Roman" pitchFamily="18" charset="0"/>
                  <a:cs typeface="Times New Roman" pitchFamily="18" charset="0"/>
                </a:rPr>
                <a:t> to form another element, denoted </a:t>
              </a:r>
            </a:p>
            <a:p>
              <a:r>
                <a:rPr lang="en-GB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GB" dirty="0" smtClean="0">
                  <a:latin typeface="Times New Roman" pitchFamily="18" charset="0"/>
                  <a:cs typeface="Times New Roman" pitchFamily="18" charset="0"/>
                </a:rPr>
                <a:t> • </a:t>
              </a:r>
              <a:r>
                <a:rPr lang="en-GB" i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GB" dirty="0" smtClean="0">
                  <a:latin typeface="Times New Roman" pitchFamily="18" charset="0"/>
                  <a:cs typeface="Times New Roman" pitchFamily="18" charset="0"/>
                </a:rPr>
                <a:t> or </a:t>
              </a:r>
              <a:r>
                <a:rPr lang="en-GB" i="1" dirty="0" smtClean="0">
                  <a:latin typeface="Times New Roman" pitchFamily="18" charset="0"/>
                  <a:cs typeface="Times New Roman" pitchFamily="18" charset="0"/>
                </a:rPr>
                <a:t>ab</a:t>
              </a:r>
              <a:r>
                <a:rPr lang="en-GB" dirty="0" smtClean="0">
                  <a:latin typeface="Times New Roman" pitchFamily="18" charset="0"/>
                  <a:cs typeface="Times New Roman" pitchFamily="18" charset="0"/>
                </a:rPr>
                <a:t>. To qualify as a group, the set and operation, (</a:t>
              </a:r>
              <a:r>
                <a:rPr lang="en-GB" i="1" dirty="0" smtClean="0"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GB" dirty="0" smtClean="0">
                  <a:latin typeface="Times New Roman" pitchFamily="18" charset="0"/>
                  <a:cs typeface="Times New Roman" pitchFamily="18" charset="0"/>
                </a:rPr>
                <a:t>, •), must satisfy </a:t>
              </a:r>
            </a:p>
            <a:p>
              <a:r>
                <a:rPr lang="en-GB" dirty="0" smtClean="0">
                  <a:latin typeface="Times New Roman" pitchFamily="18" charset="0"/>
                  <a:cs typeface="Times New Roman" pitchFamily="18" charset="0"/>
                </a:rPr>
                <a:t>four requirements known as the group axioms:</a:t>
              </a:r>
            </a:p>
          </p:txBody>
        </p:sp>
      </p:grpSp>
      <p:sp>
        <p:nvSpPr>
          <p:cNvPr id="8" name="BlokTextu 7"/>
          <p:cNvSpPr txBox="1"/>
          <p:nvPr/>
        </p:nvSpPr>
        <p:spPr>
          <a:xfrm>
            <a:off x="971600" y="5445224"/>
            <a:ext cx="722665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Inverse element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   For each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there exists an element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commonly denoted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−1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   such that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•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•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sk-SK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where </a:t>
            </a:r>
            <a:r>
              <a:rPr lang="sk-SK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is the identity element.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971600" y="4149080"/>
            <a:ext cx="673998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Identity element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   There exists an element </a:t>
            </a:r>
            <a:r>
              <a:rPr lang="sk-SK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such that, for every element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   the equation </a:t>
            </a:r>
            <a:r>
              <a:rPr lang="sk-SK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•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• </a:t>
            </a:r>
            <a:r>
              <a:rPr lang="sk-SK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holds. Such an element is unique, 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   and thus one speaks of the identity element.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971600" y="3429000"/>
            <a:ext cx="469391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Associativity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   For all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•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) •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• (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•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971600" y="2708920"/>
            <a:ext cx="622798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Closure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   For all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the result of the operation,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•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is also in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k-SK" dirty="0" err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33"/>
          <p:cNvGrpSpPr/>
          <p:nvPr/>
        </p:nvGrpSpPr>
        <p:grpSpPr>
          <a:xfrm>
            <a:off x="1692275" y="274638"/>
            <a:ext cx="5759450" cy="649287"/>
            <a:chOff x="1692275" y="274638"/>
            <a:chExt cx="5759450" cy="649287"/>
          </a:xfrm>
        </p:grpSpPr>
        <p:sp>
          <p:nvSpPr>
            <p:cNvPr id="3" name="Rectangle 3"/>
            <p:cNvSpPr txBox="1">
              <a:spLocks/>
            </p:cNvSpPr>
            <p:nvPr/>
          </p:nvSpPr>
          <p:spPr>
            <a:xfrm>
              <a:off x="1692275" y="274638"/>
              <a:ext cx="5759450" cy="649287"/>
            </a:xfrm>
            <a:prstGeom prst="rect">
              <a:avLst/>
            </a:prstGeom>
            <a:solidFill>
              <a:srgbClr val="EFEFEF"/>
            </a:solidFill>
            <a:ln w="28575">
              <a:solidFill>
                <a:srgbClr val="000000"/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sp>
          <p:nvSpPr>
            <p:cNvPr id="4" name="BlokTextu 35"/>
            <p:cNvSpPr txBox="1"/>
            <p:nvPr/>
          </p:nvSpPr>
          <p:spPr>
            <a:xfrm>
              <a:off x="2567266" y="375047"/>
              <a:ext cx="40086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2400" b="1" dirty="0" err="1" smtClean="0">
                  <a:latin typeface="Times New Roman" pitchFamily="18" charset="0"/>
                  <a:cs typeface="Times New Roman" pitchFamily="18" charset="0"/>
                </a:rPr>
                <a:t>Symmetry</a:t>
              </a:r>
              <a:r>
                <a:rPr lang="sk-SK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sz="2400" b="1" dirty="0" err="1" smtClean="0">
                  <a:latin typeface="Times New Roman" pitchFamily="18" charset="0"/>
                  <a:cs typeface="Times New Roman" pitchFamily="18" charset="0"/>
                </a:rPr>
                <a:t>groups</a:t>
              </a:r>
              <a:r>
                <a:rPr lang="sk-SK" sz="2400" b="1" dirty="0" smtClean="0">
                  <a:latin typeface="Times New Roman" pitchFamily="18" charset="0"/>
                  <a:cs typeface="Times New Roman" pitchFamily="18" charset="0"/>
                </a:rPr>
                <a:t> – </a:t>
              </a:r>
              <a:r>
                <a:rPr lang="sk-SK" sz="2400" b="1" dirty="0" err="1" smtClean="0">
                  <a:latin typeface="Times New Roman" pitchFamily="18" charset="0"/>
                  <a:cs typeface="Times New Roman" pitchFamily="18" charset="0"/>
                </a:rPr>
                <a:t>example</a:t>
              </a:r>
              <a:r>
                <a:rPr lang="sk-SK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sk-SK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Rectangle 61"/>
          <p:cNvSpPr>
            <a:spLocks noChangeArrowheads="1"/>
          </p:cNvSpPr>
          <p:nvPr/>
        </p:nvSpPr>
        <p:spPr bwMode="auto">
          <a:xfrm>
            <a:off x="236662" y="1124744"/>
            <a:ext cx="8651128" cy="5354638"/>
          </a:xfrm>
          <a:prstGeom prst="rect">
            <a:avLst/>
          </a:prstGeom>
          <a:solidFill>
            <a:srgbClr val="EFEFE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12" name="Rectangle 11"/>
          <p:cNvSpPr/>
          <p:nvPr/>
        </p:nvSpPr>
        <p:spPr>
          <a:xfrm>
            <a:off x="885814" y="1304953"/>
            <a:ext cx="7372349" cy="508451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 </a:t>
            </a:r>
            <a:endParaRPr lang="sk-SK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408098" y="3751556"/>
          <a:ext cx="3657600" cy="2514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r>
                        <a:rPr lang="sk-SK" sz="1800" b="0" i="0" u="none" strike="noStrike" baseline="-25000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r>
                        <a:rPr lang="sk-SK" sz="1800" b="0" i="0" u="none" strike="noStrike" baseline="-2500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r>
                        <a:rPr lang="sk-SK" sz="1800" b="0" i="0" u="none" strike="noStrike" baseline="-2500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</a:t>
                      </a:r>
                      <a:r>
                        <a:rPr lang="sk-SK" sz="1800" b="0" i="0" u="none" strike="noStrike" baseline="-25000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</a:t>
                      </a:r>
                      <a:r>
                        <a:rPr lang="sk-SK" sz="1800" b="0" i="0" u="none" strike="noStrike" baseline="-2500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r>
                        <a:rPr lang="sk-SK" sz="1800" b="0" i="0" u="none" strike="noStrike" baseline="-2500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</a:t>
                      </a:r>
                      <a:r>
                        <a:rPr lang="sk-SK" sz="1800" b="0" i="0" u="none" strike="noStrike" baseline="-2500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</a:t>
                      </a:r>
                      <a:r>
                        <a:rPr lang="sk-SK" sz="1800" b="0" i="0" u="none" strike="noStrike" baseline="-25000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r>
                        <a:rPr lang="sk-SK" sz="1800" b="0" i="0" u="none" strike="noStrike" baseline="-2500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r>
                        <a:rPr lang="sk-SK" sz="1800" b="0" i="0" u="none" strike="noStrike" baseline="-2500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r>
                        <a:rPr lang="sk-SK" sz="1800" b="0" i="0" u="none" strike="noStrike" baseline="-2500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</a:t>
                      </a:r>
                      <a:r>
                        <a:rPr lang="sk-SK" sz="1800" b="0" i="0" u="none" strike="noStrike" baseline="-2500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</a:t>
                      </a:r>
                      <a:r>
                        <a:rPr lang="sk-SK" sz="1800" b="0" i="0" u="none" strike="noStrike" baseline="-25000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r>
                        <a:rPr lang="sk-SK" sz="1800" b="0" i="0" u="none" strike="noStrike" baseline="-2500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r>
                        <a:rPr lang="sk-SK" sz="1800" b="0" i="0" u="none" strike="noStrike" baseline="-2500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r>
                        <a:rPr lang="sk-SK" sz="1800" b="0" i="0" u="none" strike="noStrike" baseline="-2500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</a:t>
                      </a:r>
                      <a:r>
                        <a:rPr lang="sk-SK" sz="1800" b="0" i="0" u="none" strike="noStrike" baseline="-2500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</a:t>
                      </a:r>
                      <a:r>
                        <a:rPr lang="sk-SK" sz="1800" b="0" i="0" u="none" strike="noStrike" baseline="-25000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r>
                        <a:rPr lang="sk-SK" sz="1800" b="0" i="0" u="none" strike="noStrike" baseline="-2500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r>
                        <a:rPr lang="sk-SK" sz="1800" b="0" i="0" u="none" strike="noStrike" baseline="-2500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</a:t>
                      </a:r>
                      <a:r>
                        <a:rPr lang="sk-SK" sz="1800" b="0" i="0" u="none" strike="noStrike" baseline="-2500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r>
                        <a:rPr lang="sk-SK" sz="1800" b="0" i="0" u="none" strike="noStrike" baseline="-2500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r>
                        <a:rPr lang="sk-SK" sz="1800" b="0" i="0" u="none" strike="noStrike" baseline="-2500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r>
                        <a:rPr lang="sk-SK" sz="1800" b="0" i="0" u="none" strike="noStrike" baseline="-2500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</a:t>
                      </a:r>
                      <a:r>
                        <a:rPr lang="sk-SK" sz="1800" b="0" i="0" u="none" strike="noStrike" baseline="-2500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</a:t>
                      </a:r>
                      <a:r>
                        <a:rPr lang="sk-SK" sz="1800" b="0" i="0" u="none" strike="noStrike" baseline="-2500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r>
                        <a:rPr lang="sk-SK" sz="1800" b="0" i="0" u="none" strike="noStrike" baseline="-2500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r>
                        <a:rPr lang="sk-SK" sz="1800" b="0" i="0" u="none" strike="noStrike" baseline="-2500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r>
                        <a:rPr lang="sk-SK" sz="1800" b="0" i="0" u="none" strike="noStrike" baseline="-2500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</a:t>
                      </a:r>
                      <a:r>
                        <a:rPr lang="sk-SK" sz="1800" b="0" i="0" u="none" strike="noStrike" baseline="-25000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30" name="Skupina 29"/>
          <p:cNvGrpSpPr/>
          <p:nvPr/>
        </p:nvGrpSpPr>
        <p:grpSpPr>
          <a:xfrm>
            <a:off x="1088778" y="1362974"/>
            <a:ext cx="3157144" cy="2786106"/>
            <a:chOff x="1088778" y="1362974"/>
            <a:chExt cx="3157144" cy="2786106"/>
          </a:xfrm>
        </p:grpSpPr>
        <p:grpSp>
          <p:nvGrpSpPr>
            <p:cNvPr id="6" name="Group 5"/>
            <p:cNvGrpSpPr/>
            <p:nvPr/>
          </p:nvGrpSpPr>
          <p:grpSpPr>
            <a:xfrm>
              <a:off x="1127724" y="1476849"/>
              <a:ext cx="3056087" cy="2672231"/>
              <a:chOff x="1904102" y="948906"/>
              <a:chExt cx="3352444" cy="2931364"/>
            </a:xfrm>
          </p:grpSpPr>
          <p:sp>
            <p:nvSpPr>
              <p:cNvPr id="7" name="Rovnoramenný trojuholník 7"/>
              <p:cNvSpPr/>
              <p:nvPr/>
            </p:nvSpPr>
            <p:spPr>
              <a:xfrm>
                <a:off x="2495550" y="1563674"/>
                <a:ext cx="2119582" cy="1827226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grpSp>
            <p:nvGrpSpPr>
              <p:cNvPr id="8" name="Skupina 13"/>
              <p:cNvGrpSpPr/>
              <p:nvPr/>
            </p:nvGrpSpPr>
            <p:grpSpPr>
              <a:xfrm>
                <a:off x="1904102" y="948906"/>
                <a:ext cx="3352444" cy="2931364"/>
                <a:chOff x="1895475" y="466725"/>
                <a:chExt cx="3943350" cy="3448050"/>
              </a:xfrm>
            </p:grpSpPr>
            <p:cxnSp>
              <p:nvCxnSpPr>
                <p:cNvPr id="9" name="Rovná spojnica 10"/>
                <p:cNvCxnSpPr/>
                <p:nvPr/>
              </p:nvCxnSpPr>
              <p:spPr>
                <a:xfrm>
                  <a:off x="3839672" y="466725"/>
                  <a:ext cx="0" cy="344805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Rovná spojnica 11"/>
                <p:cNvCxnSpPr/>
                <p:nvPr/>
              </p:nvCxnSpPr>
              <p:spPr>
                <a:xfrm rot="7200000">
                  <a:off x="4114800" y="1047750"/>
                  <a:ext cx="0" cy="344805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Rovná spojnica 12"/>
                <p:cNvCxnSpPr/>
                <p:nvPr/>
              </p:nvCxnSpPr>
              <p:spPr>
                <a:xfrm rot="14400000">
                  <a:off x="3619500" y="1029796"/>
                  <a:ext cx="0" cy="344805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4" name="TextBox 13"/>
            <p:cNvSpPr txBox="1"/>
            <p:nvPr/>
          </p:nvSpPr>
          <p:spPr>
            <a:xfrm>
              <a:off x="2630031" y="1362974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i="1" dirty="0" smtClean="0">
                  <a:solidFill>
                    <a:srgbClr val="000000"/>
                  </a:solidFill>
                  <a:latin typeface="Times New Roman"/>
                </a:rPr>
                <a:t>m</a:t>
              </a:r>
              <a:r>
                <a:rPr lang="sk-SK" baseline="-25000" dirty="0" smtClean="0">
                  <a:solidFill>
                    <a:srgbClr val="000000"/>
                  </a:solidFill>
                  <a:latin typeface="Times New Roman"/>
                </a:rPr>
                <a:t>1</a:t>
              </a:r>
              <a:endParaRPr lang="sk-SK" dirty="0" smtClean="0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817600" y="3551208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i="1" dirty="0" smtClean="0">
                  <a:solidFill>
                    <a:srgbClr val="000000"/>
                  </a:solidFill>
                  <a:latin typeface="Times New Roman"/>
                </a:rPr>
                <a:t>m</a:t>
              </a:r>
              <a:r>
                <a:rPr lang="sk-SK" baseline="-25000" dirty="0" smtClean="0">
                  <a:solidFill>
                    <a:srgbClr val="000000"/>
                  </a:solidFill>
                  <a:latin typeface="Times New Roman"/>
                </a:rPr>
                <a:t>3</a:t>
              </a:r>
              <a:endParaRPr lang="sk-SK" dirty="0" smtClean="0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088778" y="3487949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i="1" dirty="0" smtClean="0">
                  <a:solidFill>
                    <a:srgbClr val="000000"/>
                  </a:solidFill>
                  <a:latin typeface="Times New Roman"/>
                </a:rPr>
                <a:t>m</a:t>
              </a:r>
              <a:r>
                <a:rPr lang="sk-SK" baseline="-25000" dirty="0" smtClean="0">
                  <a:solidFill>
                    <a:srgbClr val="000000"/>
                  </a:solidFill>
                  <a:latin typeface="Times New Roman"/>
                </a:rPr>
                <a:t>2</a:t>
              </a:r>
              <a:endParaRPr lang="sk-SK" dirty="0" smtClean="0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24" name="Rovnoramenný trojuholník 16"/>
            <p:cNvSpPr/>
            <p:nvPr/>
          </p:nvSpPr>
          <p:spPr>
            <a:xfrm>
              <a:off x="2487658" y="2994125"/>
              <a:ext cx="297996" cy="256893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166884" y="4258102"/>
            <a:ext cx="2845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three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mirror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lines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k-SK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k-SK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k-SK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158985" y="5185189"/>
            <a:ext cx="28570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rotations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counter-clockwise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i="1" dirty="0" smtClean="0">
                <a:solidFill>
                  <a:srgbClr val="000000"/>
                </a:solidFill>
                <a:latin typeface="Times New Roman"/>
              </a:rPr>
              <a:t>A</a:t>
            </a:r>
            <a:r>
              <a:rPr lang="sk-SK" baseline="-25000" dirty="0" smtClean="0">
                <a:solidFill>
                  <a:srgbClr val="000000"/>
                </a:solidFill>
                <a:latin typeface="Times New Roman"/>
              </a:rPr>
              <a:t>1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(120</a:t>
            </a:r>
            <a:r>
              <a:rPr lang="sk-SK" dirty="0" smtClean="0">
                <a:latin typeface="Times New Roman"/>
                <a:cs typeface="Times New Roman"/>
              </a:rPr>
              <a:t>°), </a:t>
            </a:r>
          </a:p>
          <a:p>
            <a:pPr algn="ctr"/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clockwise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i="1" dirty="0" smtClean="0">
                <a:solidFill>
                  <a:srgbClr val="000000"/>
                </a:solidFill>
                <a:latin typeface="Times New Roman"/>
              </a:rPr>
              <a:t>A</a:t>
            </a:r>
            <a:r>
              <a:rPr lang="sk-SK" baseline="-25000" dirty="0" smtClean="0">
                <a:solidFill>
                  <a:srgbClr val="000000"/>
                </a:solidFill>
                <a:latin typeface="Times New Roman"/>
              </a:rPr>
              <a:t>2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(-120</a:t>
            </a:r>
            <a:r>
              <a:rPr lang="sk-SK" dirty="0" smtClean="0">
                <a:latin typeface="Times New Roman"/>
                <a:cs typeface="Times New Roman"/>
              </a:rPr>
              <a:t>°)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30017" y="4597506"/>
            <a:ext cx="18197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three-fold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axis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in </a:t>
            </a:r>
          </a:p>
          <a:p>
            <a:pPr algn="ctr"/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center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001370" y="3267986"/>
            <a:ext cx="25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multiplication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table</a:t>
            </a:r>
          </a:p>
        </p:txBody>
      </p:sp>
      <p:sp>
        <p:nvSpPr>
          <p:cNvPr id="33" name="Isosceles Triangle 32"/>
          <p:cNvSpPr/>
          <p:nvPr/>
        </p:nvSpPr>
        <p:spPr>
          <a:xfrm>
            <a:off x="2358999" y="2205318"/>
            <a:ext cx="230828" cy="430306"/>
          </a:xfrm>
          <a:prstGeom prst="triangle">
            <a:avLst>
              <a:gd name="adj" fmla="val 10000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47" name="Skupina 46"/>
          <p:cNvGrpSpPr/>
          <p:nvPr/>
        </p:nvGrpSpPr>
        <p:grpSpPr>
          <a:xfrm>
            <a:off x="1886320" y="3241228"/>
            <a:ext cx="1654894" cy="524853"/>
            <a:chOff x="1886320" y="3241228"/>
            <a:chExt cx="1654894" cy="524853"/>
          </a:xfrm>
        </p:grpSpPr>
        <p:sp>
          <p:nvSpPr>
            <p:cNvPr id="34" name="Isosceles Triangle 33"/>
            <p:cNvSpPr/>
            <p:nvPr/>
          </p:nvSpPr>
          <p:spPr>
            <a:xfrm rot="7200000">
              <a:off x="3210647" y="3141489"/>
              <a:ext cx="230828" cy="430306"/>
            </a:xfrm>
            <a:prstGeom prst="triangle">
              <a:avLst>
                <a:gd name="adj" fmla="val 100000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5" name="Isosceles Triangle 34"/>
            <p:cNvSpPr/>
            <p:nvPr/>
          </p:nvSpPr>
          <p:spPr>
            <a:xfrm rot="14400000">
              <a:off x="1986059" y="3435514"/>
              <a:ext cx="230828" cy="430306"/>
            </a:xfrm>
            <a:prstGeom prst="triangle">
              <a:avLst>
                <a:gd name="adj" fmla="val 100000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36" name="Isosceles Triangle 35"/>
          <p:cNvSpPr/>
          <p:nvPr/>
        </p:nvSpPr>
        <p:spPr>
          <a:xfrm flipH="1">
            <a:off x="2680448" y="2204037"/>
            <a:ext cx="230828" cy="430306"/>
          </a:xfrm>
          <a:prstGeom prst="triangle">
            <a:avLst>
              <a:gd name="adj" fmla="val 10000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7" name="Isosceles Triangle 36"/>
          <p:cNvSpPr/>
          <p:nvPr/>
        </p:nvSpPr>
        <p:spPr>
          <a:xfrm rot="7200000" flipH="1">
            <a:off x="3055685" y="3426550"/>
            <a:ext cx="230828" cy="430306"/>
          </a:xfrm>
          <a:prstGeom prst="triangle">
            <a:avLst>
              <a:gd name="adj" fmla="val 10000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8" name="Isosceles Triangle 37"/>
          <p:cNvSpPr/>
          <p:nvPr/>
        </p:nvSpPr>
        <p:spPr>
          <a:xfrm rot="14400000" flipH="1">
            <a:off x="1826240" y="3155576"/>
            <a:ext cx="230828" cy="430306"/>
          </a:xfrm>
          <a:prstGeom prst="triangle">
            <a:avLst>
              <a:gd name="adj" fmla="val 10000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95919" y="1786025"/>
            <a:ext cx="295275" cy="3048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7305" y="1792490"/>
            <a:ext cx="790575" cy="3048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4347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08202" y="2654559"/>
            <a:ext cx="1343025" cy="3048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4349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07819" y="2649767"/>
            <a:ext cx="752475" cy="304800"/>
          </a:xfrm>
          <a:prstGeom prst="rect">
            <a:avLst/>
          </a:prstGeom>
          <a:noFill/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2403" y="1796990"/>
            <a:ext cx="1333500" cy="304800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3" grpId="0" animBg="1"/>
      <p:bldP spid="33" grpId="1" animBg="1"/>
      <p:bldP spid="33" grpId="2" animBg="1"/>
      <p:bldP spid="36" grpId="0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33"/>
          <p:cNvGrpSpPr/>
          <p:nvPr/>
        </p:nvGrpSpPr>
        <p:grpSpPr>
          <a:xfrm>
            <a:off x="1692275" y="274638"/>
            <a:ext cx="5759450" cy="649287"/>
            <a:chOff x="1692275" y="274638"/>
            <a:chExt cx="5759450" cy="649287"/>
          </a:xfrm>
        </p:grpSpPr>
        <p:sp>
          <p:nvSpPr>
            <p:cNvPr id="3" name="Rectangle 3"/>
            <p:cNvSpPr txBox="1">
              <a:spLocks/>
            </p:cNvSpPr>
            <p:nvPr/>
          </p:nvSpPr>
          <p:spPr>
            <a:xfrm>
              <a:off x="1692275" y="274638"/>
              <a:ext cx="5759450" cy="649287"/>
            </a:xfrm>
            <a:prstGeom prst="rect">
              <a:avLst/>
            </a:prstGeom>
            <a:solidFill>
              <a:srgbClr val="EFEFEF"/>
            </a:solidFill>
            <a:ln w="28575">
              <a:solidFill>
                <a:srgbClr val="000000"/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sp>
          <p:nvSpPr>
            <p:cNvPr id="4" name="BlokTextu 35"/>
            <p:cNvSpPr txBox="1"/>
            <p:nvPr/>
          </p:nvSpPr>
          <p:spPr>
            <a:xfrm>
              <a:off x="2465850" y="344225"/>
              <a:ext cx="42034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2400" b="1" dirty="0" err="1" smtClean="0">
                  <a:latin typeface="Times New Roman" pitchFamily="18" charset="0"/>
                  <a:cs typeface="Times New Roman" pitchFamily="18" charset="0"/>
                </a:rPr>
                <a:t>Group</a:t>
              </a:r>
              <a:r>
                <a:rPr lang="sk-SK" sz="2400" b="1" dirty="0" smtClean="0">
                  <a:latin typeface="Times New Roman" pitchFamily="18" charset="0"/>
                  <a:cs typeface="Times New Roman" pitchFamily="18" charset="0"/>
                </a:rPr>
                <a:t> and </a:t>
              </a:r>
              <a:r>
                <a:rPr lang="sk-SK" sz="2400" b="1" dirty="0" err="1" smtClean="0">
                  <a:latin typeface="Times New Roman" pitchFamily="18" charset="0"/>
                  <a:cs typeface="Times New Roman" pitchFamily="18" charset="0"/>
                </a:rPr>
                <a:t>subgroup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– </a:t>
              </a:r>
              <a:r>
                <a:rPr lang="en-US" dirty="0" err="1" smtClean="0">
                  <a:solidFill>
                    <a:srgbClr val="0066FF"/>
                  </a:solidFill>
                  <a:latin typeface="Times New Roman" pitchFamily="18" charset="0"/>
                  <a:cs typeface="Times New Roman" pitchFamily="18" charset="0"/>
                </a:rPr>
                <a:t>podgrupa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sk-SK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Rectangle 61"/>
          <p:cNvSpPr>
            <a:spLocks noChangeArrowheads="1"/>
          </p:cNvSpPr>
          <p:nvPr/>
        </p:nvSpPr>
        <p:spPr bwMode="auto">
          <a:xfrm>
            <a:off x="236662" y="1124744"/>
            <a:ext cx="8651128" cy="5472608"/>
          </a:xfrm>
          <a:prstGeom prst="rect">
            <a:avLst/>
          </a:prstGeom>
          <a:solidFill>
            <a:srgbClr val="EFEFE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7" name="Rectangle 5"/>
          <p:cNvSpPr/>
          <p:nvPr/>
        </p:nvSpPr>
        <p:spPr>
          <a:xfrm>
            <a:off x="639776" y="1304952"/>
            <a:ext cx="7860765" cy="522039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 </a:t>
            </a:r>
            <a:endParaRPr lang="sk-SK" dirty="0"/>
          </a:p>
        </p:txBody>
      </p:sp>
      <p:grpSp>
        <p:nvGrpSpPr>
          <p:cNvPr id="9" name="Skupina 8"/>
          <p:cNvGrpSpPr/>
          <p:nvPr/>
        </p:nvGrpSpPr>
        <p:grpSpPr>
          <a:xfrm>
            <a:off x="4474992" y="1844798"/>
            <a:ext cx="3663899" cy="2522279"/>
            <a:chOff x="4403073" y="3755791"/>
            <a:chExt cx="3663899" cy="2522279"/>
          </a:xfrm>
        </p:grpSpPr>
        <p:sp>
          <p:nvSpPr>
            <p:cNvPr id="10" name="Obdĺžnik 9"/>
            <p:cNvSpPr/>
            <p:nvPr/>
          </p:nvSpPr>
          <p:spPr>
            <a:xfrm>
              <a:off x="6841474" y="3755791"/>
              <a:ext cx="1225498" cy="41731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1" name="Obdĺžnik 10"/>
            <p:cNvSpPr/>
            <p:nvPr/>
          </p:nvSpPr>
          <p:spPr>
            <a:xfrm>
              <a:off x="6840125" y="5413309"/>
              <a:ext cx="1225498" cy="858017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2" name="Obdĺžnik 11"/>
            <p:cNvSpPr/>
            <p:nvPr/>
          </p:nvSpPr>
          <p:spPr>
            <a:xfrm>
              <a:off x="4403073" y="5420053"/>
              <a:ext cx="605897" cy="858017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476020" y="1838736"/>
          <a:ext cx="3657600" cy="2514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1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r>
                        <a:rPr lang="sk-SK" sz="1800" b="0" i="0" u="none" strike="noStrike" baseline="-2500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r>
                        <a:rPr lang="sk-SK" sz="1800" b="0" i="0" u="none" strike="noStrike" baseline="-25000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r>
                        <a:rPr lang="sk-SK" sz="1800" b="0" i="0" u="none" strike="noStrike" baseline="-2500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</a:t>
                      </a:r>
                      <a:r>
                        <a:rPr lang="sk-SK" sz="1800" b="0" i="0" u="none" strike="noStrike" baseline="-25000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</a:t>
                      </a:r>
                      <a:r>
                        <a:rPr lang="sk-SK" sz="1800" b="0" i="0" u="none" strike="noStrike" baseline="-2500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r>
                        <a:rPr lang="sk-SK" sz="1800" b="0" i="0" u="none" strike="noStrike" baseline="-2500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</a:t>
                      </a:r>
                      <a:r>
                        <a:rPr lang="sk-SK" sz="1800" b="0" i="0" u="none" strike="noStrike" baseline="-2500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</a:t>
                      </a:r>
                      <a:r>
                        <a:rPr lang="sk-SK" sz="1800" b="0" i="0" u="none" strike="noStrike" baseline="-25000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r>
                        <a:rPr lang="sk-SK" sz="1800" b="0" i="0" u="none" strike="noStrike" baseline="-2500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r>
                        <a:rPr lang="sk-SK" sz="1800" b="0" i="0" u="none" strike="noStrike" baseline="-2500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r>
                        <a:rPr lang="sk-SK" sz="1800" b="0" i="0" u="none" strike="noStrike" baseline="-25000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</a:t>
                      </a:r>
                      <a:r>
                        <a:rPr lang="sk-SK" sz="1800" b="0" i="0" u="none" strike="noStrike" baseline="-25000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</a:t>
                      </a:r>
                      <a:r>
                        <a:rPr lang="sk-SK" sz="1800" b="0" i="0" u="none" strike="noStrike" baseline="-25000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r>
                        <a:rPr lang="sk-SK" sz="1800" b="0" i="0" u="none" strike="noStrike" baseline="-2500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r>
                        <a:rPr lang="sk-SK" sz="1800" b="0" i="0" u="none" strike="noStrike" baseline="-2500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1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r>
                        <a:rPr lang="sk-SK" sz="1800" b="0" i="0" u="none" strike="noStrike" baseline="-2500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</a:t>
                      </a:r>
                      <a:r>
                        <a:rPr lang="sk-SK" sz="1800" b="0" i="0" u="none" strike="noStrike" baseline="-2500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</a:t>
                      </a:r>
                      <a:r>
                        <a:rPr lang="sk-SK" sz="1800" b="0" i="0" u="none" strike="noStrike" baseline="-25000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r>
                        <a:rPr lang="sk-SK" sz="1800" b="0" i="0" u="none" strike="noStrike" baseline="-2500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r>
                        <a:rPr lang="sk-SK" sz="1800" b="0" i="0" u="none" strike="noStrike" baseline="-2500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</a:t>
                      </a:r>
                      <a:r>
                        <a:rPr lang="sk-SK" sz="1800" b="0" i="0" u="none" strike="noStrike" baseline="-25000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r>
                        <a:rPr lang="sk-SK" sz="1800" b="0" i="0" u="none" strike="noStrike" baseline="-2500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1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r>
                        <a:rPr lang="sk-SK" sz="1800" b="0" i="0" u="none" strike="noStrike" baseline="-2500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r>
                        <a:rPr lang="sk-SK" sz="1800" b="0" i="0" u="none" strike="noStrike" baseline="-2500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</a:t>
                      </a:r>
                      <a:r>
                        <a:rPr lang="sk-SK" sz="1800" b="0" i="0" u="none" strike="noStrike" baseline="-2500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</a:t>
                      </a:r>
                      <a:r>
                        <a:rPr lang="sk-SK" sz="1800" b="0" i="0" u="none" strike="noStrike" baseline="-25000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r>
                        <a:rPr lang="sk-SK" sz="1800" b="0" i="0" u="none" strike="noStrike" baseline="-2500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r>
                        <a:rPr lang="sk-SK" sz="1800" b="0" i="0" u="none" strike="noStrike" baseline="-25000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r>
                        <a:rPr lang="sk-SK" sz="1800" b="0" i="0" u="none" strike="noStrike" baseline="-2500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</a:t>
                      </a:r>
                      <a:r>
                        <a:rPr lang="sk-SK" sz="1800" b="0" i="0" u="none" strike="noStrike" baseline="-25000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" name="Rovnoramenný trojuholník 7"/>
          <p:cNvSpPr/>
          <p:nvPr/>
        </p:nvSpPr>
        <p:spPr>
          <a:xfrm>
            <a:off x="1492227" y="2218396"/>
            <a:ext cx="1932210" cy="1665699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37" name="Skupina 36"/>
          <p:cNvGrpSpPr/>
          <p:nvPr/>
        </p:nvGrpSpPr>
        <p:grpSpPr>
          <a:xfrm>
            <a:off x="914117" y="1547909"/>
            <a:ext cx="3157144" cy="2786106"/>
            <a:chOff x="914117" y="1547909"/>
            <a:chExt cx="3157144" cy="2786106"/>
          </a:xfrm>
        </p:grpSpPr>
        <p:grpSp>
          <p:nvGrpSpPr>
            <p:cNvPr id="32" name="Skupina 13"/>
            <p:cNvGrpSpPr/>
            <p:nvPr/>
          </p:nvGrpSpPr>
          <p:grpSpPr>
            <a:xfrm>
              <a:off x="953063" y="1661784"/>
              <a:ext cx="3056087" cy="2672231"/>
              <a:chOff x="1895475" y="466725"/>
              <a:chExt cx="3943350" cy="3448050"/>
            </a:xfrm>
          </p:grpSpPr>
          <p:cxnSp>
            <p:nvCxnSpPr>
              <p:cNvPr id="33" name="Rovná spojnica 10"/>
              <p:cNvCxnSpPr/>
              <p:nvPr/>
            </p:nvCxnSpPr>
            <p:spPr>
              <a:xfrm>
                <a:off x="3839672" y="466725"/>
                <a:ext cx="0" cy="34480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Rovná spojnica 11"/>
              <p:cNvCxnSpPr/>
              <p:nvPr/>
            </p:nvCxnSpPr>
            <p:spPr>
              <a:xfrm rot="7200000">
                <a:off x="4114800" y="1047750"/>
                <a:ext cx="0" cy="34480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Rovná spojnica 12"/>
              <p:cNvCxnSpPr/>
              <p:nvPr/>
            </p:nvCxnSpPr>
            <p:spPr>
              <a:xfrm rot="14400000">
                <a:off x="3619500" y="1029796"/>
                <a:ext cx="0" cy="34480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TextBox 13"/>
            <p:cNvSpPr txBox="1"/>
            <p:nvPr/>
          </p:nvSpPr>
          <p:spPr>
            <a:xfrm>
              <a:off x="2455370" y="1547909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i="1" dirty="0" smtClean="0">
                  <a:solidFill>
                    <a:srgbClr val="000000"/>
                  </a:solidFill>
                  <a:latin typeface="Times New Roman"/>
                </a:rPr>
                <a:t>m</a:t>
              </a:r>
              <a:r>
                <a:rPr lang="sk-SK" baseline="-25000" dirty="0" smtClean="0">
                  <a:solidFill>
                    <a:srgbClr val="000000"/>
                  </a:solidFill>
                  <a:latin typeface="Times New Roman"/>
                </a:rPr>
                <a:t>1</a:t>
              </a:r>
              <a:endParaRPr lang="sk-SK" dirty="0" smtClean="0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28" name="TextBox 14"/>
            <p:cNvSpPr txBox="1"/>
            <p:nvPr/>
          </p:nvSpPr>
          <p:spPr>
            <a:xfrm>
              <a:off x="3642939" y="3736143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i="1" dirty="0" smtClean="0">
                  <a:solidFill>
                    <a:srgbClr val="000000"/>
                  </a:solidFill>
                  <a:latin typeface="Times New Roman"/>
                </a:rPr>
                <a:t>m</a:t>
              </a:r>
              <a:r>
                <a:rPr lang="sk-SK" baseline="-25000" dirty="0" smtClean="0">
                  <a:solidFill>
                    <a:srgbClr val="000000"/>
                  </a:solidFill>
                  <a:latin typeface="Times New Roman"/>
                </a:rPr>
                <a:t>3</a:t>
              </a:r>
              <a:endParaRPr lang="sk-SK" dirty="0" smtClean="0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29" name="TextBox 15"/>
            <p:cNvSpPr txBox="1"/>
            <p:nvPr/>
          </p:nvSpPr>
          <p:spPr>
            <a:xfrm>
              <a:off x="914117" y="3672884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i="1" dirty="0" smtClean="0">
                  <a:solidFill>
                    <a:srgbClr val="000000"/>
                  </a:solidFill>
                  <a:latin typeface="Times New Roman"/>
                </a:rPr>
                <a:t>m</a:t>
              </a:r>
              <a:r>
                <a:rPr lang="sk-SK" baseline="-25000" dirty="0" smtClean="0">
                  <a:solidFill>
                    <a:srgbClr val="000000"/>
                  </a:solidFill>
                  <a:latin typeface="Times New Roman"/>
                </a:rPr>
                <a:t>2</a:t>
              </a:r>
              <a:endParaRPr lang="sk-SK" dirty="0" smtClean="0">
                <a:solidFill>
                  <a:srgbClr val="000000"/>
                </a:solidFill>
                <a:latin typeface="Times New Roman"/>
              </a:endParaRPr>
            </a:p>
          </p:txBody>
        </p:sp>
      </p:grpSp>
      <p:sp>
        <p:nvSpPr>
          <p:cNvPr id="30" name="Rovnoramenný trojuholník 16"/>
          <p:cNvSpPr/>
          <p:nvPr/>
        </p:nvSpPr>
        <p:spPr>
          <a:xfrm>
            <a:off x="2312997" y="3163820"/>
            <a:ext cx="297996" cy="25689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6" name="BlokTextu 35"/>
          <p:cNvSpPr txBox="1"/>
          <p:nvPr/>
        </p:nvSpPr>
        <p:spPr>
          <a:xfrm>
            <a:off x="2095921" y="5188450"/>
            <a:ext cx="493609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k-SK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k-SK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k-SK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is a subgroup of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k-SK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k-SK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1" name="Skupina 40"/>
          <p:cNvGrpSpPr/>
          <p:nvPr/>
        </p:nvGrpSpPr>
        <p:grpSpPr>
          <a:xfrm>
            <a:off x="1501629" y="2358147"/>
            <a:ext cx="1748407" cy="1597986"/>
            <a:chOff x="1501629" y="2358147"/>
            <a:chExt cx="1748407" cy="1597986"/>
          </a:xfrm>
        </p:grpSpPr>
        <p:sp>
          <p:nvSpPr>
            <p:cNvPr id="38" name="Isosceles Triangle 35"/>
            <p:cNvSpPr/>
            <p:nvPr/>
          </p:nvSpPr>
          <p:spPr>
            <a:xfrm flipH="1">
              <a:off x="2489801" y="2358147"/>
              <a:ext cx="230828" cy="430306"/>
            </a:xfrm>
            <a:prstGeom prst="triangle">
              <a:avLst>
                <a:gd name="adj" fmla="val 100000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9" name="Isosceles Triangle 36"/>
            <p:cNvSpPr/>
            <p:nvPr/>
          </p:nvSpPr>
          <p:spPr>
            <a:xfrm rot="7200000" flipH="1">
              <a:off x="2919469" y="3625566"/>
              <a:ext cx="230828" cy="430306"/>
            </a:xfrm>
            <a:prstGeom prst="triangle">
              <a:avLst>
                <a:gd name="adj" fmla="val 100000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0" name="Isosceles Triangle 37"/>
            <p:cNvSpPr/>
            <p:nvPr/>
          </p:nvSpPr>
          <p:spPr>
            <a:xfrm rot="14400000" flipH="1">
              <a:off x="1601368" y="3371330"/>
              <a:ext cx="230828" cy="430306"/>
            </a:xfrm>
            <a:prstGeom prst="triangle">
              <a:avLst>
                <a:gd name="adj" fmla="val 100000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33"/>
          <p:cNvGrpSpPr/>
          <p:nvPr/>
        </p:nvGrpSpPr>
        <p:grpSpPr>
          <a:xfrm>
            <a:off x="1692275" y="274638"/>
            <a:ext cx="5759450" cy="1068387"/>
            <a:chOff x="1692275" y="274638"/>
            <a:chExt cx="5759450" cy="1192212"/>
          </a:xfrm>
        </p:grpSpPr>
        <p:sp>
          <p:nvSpPr>
            <p:cNvPr id="3" name="Rectangle 3"/>
            <p:cNvSpPr txBox="1">
              <a:spLocks/>
            </p:cNvSpPr>
            <p:nvPr/>
          </p:nvSpPr>
          <p:spPr>
            <a:xfrm>
              <a:off x="1692275" y="274638"/>
              <a:ext cx="5759450" cy="1192212"/>
            </a:xfrm>
            <a:prstGeom prst="rect">
              <a:avLst/>
            </a:prstGeom>
            <a:solidFill>
              <a:srgbClr val="EFEFEF"/>
            </a:solidFill>
            <a:ln w="28575">
              <a:solidFill>
                <a:srgbClr val="000000"/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sp>
          <p:nvSpPr>
            <p:cNvPr id="4" name="BlokTextu 35"/>
            <p:cNvSpPr txBox="1"/>
            <p:nvPr/>
          </p:nvSpPr>
          <p:spPr>
            <a:xfrm>
              <a:off x="2465463" y="400720"/>
              <a:ext cx="4211474" cy="9273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Point</a:t>
              </a:r>
              <a:r>
                <a:rPr lang="sk-SK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sz="2400" b="1" dirty="0" err="1" smtClean="0">
                  <a:latin typeface="Times New Roman" pitchFamily="18" charset="0"/>
                  <a:cs typeface="Times New Roman" pitchFamily="18" charset="0"/>
                </a:rPr>
                <a:t>group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s and space 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groups</a:t>
              </a:r>
              <a:endParaRPr lang="en-US" sz="24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–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dirty="0" err="1" smtClean="0">
                  <a:solidFill>
                    <a:srgbClr val="0066FF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dirty="0" err="1" smtClean="0">
                  <a:solidFill>
                    <a:srgbClr val="0066FF"/>
                  </a:solidFill>
                  <a:latin typeface="Times New Roman" pitchFamily="18" charset="0"/>
                  <a:cs typeface="Times New Roman" pitchFamily="18" charset="0"/>
                </a:rPr>
                <a:t>odov</a:t>
              </a:r>
              <a:r>
                <a:rPr lang="sk-SK" dirty="0" smtClean="0">
                  <a:solidFill>
                    <a:srgbClr val="0066FF"/>
                  </a:solidFill>
                  <a:latin typeface="Times New Roman" pitchFamily="18" charset="0"/>
                  <a:cs typeface="Times New Roman" pitchFamily="18" charset="0"/>
                </a:rPr>
                <a:t>é grupy a priestorové grupy</a:t>
              </a:r>
              <a:endParaRPr lang="sk-SK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Rectangle 61"/>
          <p:cNvSpPr>
            <a:spLocks noChangeArrowheads="1"/>
          </p:cNvSpPr>
          <p:nvPr/>
        </p:nvSpPr>
        <p:spPr bwMode="auto">
          <a:xfrm>
            <a:off x="236662" y="1628774"/>
            <a:ext cx="8651128" cy="4968577"/>
          </a:xfrm>
          <a:prstGeom prst="rect">
            <a:avLst/>
          </a:prstGeom>
          <a:solidFill>
            <a:srgbClr val="EFEFE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6" name="Rectangle 5"/>
          <p:cNvSpPr/>
          <p:nvPr/>
        </p:nvSpPr>
        <p:spPr>
          <a:xfrm>
            <a:off x="639776" y="1771650"/>
            <a:ext cx="7860765" cy="468701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829331" y="1926705"/>
            <a:ext cx="7475123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Point groups contain only point symmetry operations (reflections, rotations,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etc.), no operations with translations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Space groups contain symmetry operations involving translational components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either perfect or partial</a:t>
            </a:r>
            <a:endParaRPr lang="sk-SK" dirty="0" err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1306581" y="3592908"/>
            <a:ext cx="652838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Generally –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Point groups are NOT a subgroups of the corresponding space group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each structure the knowledge of both groups is important   </a:t>
            </a:r>
            <a:endParaRPr lang="sk-SK" dirty="0" err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2228036" y="4717757"/>
            <a:ext cx="466666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Macroscopic physical properties are determined 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the point group of the crystal structure</a:t>
            </a:r>
            <a:endParaRPr lang="sk-SK" dirty="0" err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1520909" y="5590075"/>
            <a:ext cx="608371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knowledge of complete space group is necessary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the precise description of the structure on microscopic level </a:t>
            </a:r>
            <a:endParaRPr lang="sk-SK" dirty="0" err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/>
          </p:cNvSpPr>
          <p:nvPr/>
        </p:nvSpPr>
        <p:spPr>
          <a:xfrm>
            <a:off x="1692275" y="274638"/>
            <a:ext cx="5759450" cy="649287"/>
          </a:xfrm>
          <a:prstGeom prst="rect">
            <a:avLst/>
          </a:prstGeom>
          <a:solidFill>
            <a:srgbClr val="EFEFEF"/>
          </a:solidFill>
          <a:ln w="28575">
            <a:solidFill>
              <a:srgbClr val="0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Rectangle 61"/>
          <p:cNvSpPr>
            <a:spLocks noChangeArrowheads="1"/>
          </p:cNvSpPr>
          <p:nvPr/>
        </p:nvSpPr>
        <p:spPr bwMode="auto">
          <a:xfrm>
            <a:off x="236662" y="1124744"/>
            <a:ext cx="8651128" cy="5472608"/>
          </a:xfrm>
          <a:prstGeom prst="rect">
            <a:avLst/>
          </a:prstGeom>
          <a:solidFill>
            <a:srgbClr val="EFEFE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12" name="BlokTextu 35"/>
          <p:cNvSpPr txBox="1"/>
          <p:nvPr/>
        </p:nvSpPr>
        <p:spPr>
          <a:xfrm>
            <a:off x="3243188" y="375047"/>
            <a:ext cx="2650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Point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 in 2D</a:t>
            </a:r>
            <a:endParaRPr lang="sk-SK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639776" y="1304952"/>
            <a:ext cx="7860765" cy="522039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14" name="BlokTextu 13"/>
          <p:cNvSpPr txBox="1"/>
          <p:nvPr/>
        </p:nvSpPr>
        <p:spPr>
          <a:xfrm>
            <a:off x="2267523" y="1552353"/>
            <a:ext cx="460895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 be created by combination of rotation axes 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the intersecting mirror lines</a:t>
            </a:r>
            <a:endParaRPr lang="sk-SK" dirty="0" err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755576" y="2505670"/>
            <a:ext cx="755909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Theorem 1: Combination of a rotation axis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i="1" baseline="-250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an intersecting mirror line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implies the existence of a second mirror line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which also passes through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i="1" baseline="-250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makes an angle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/2 with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k-SK" dirty="0" err="1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" name="Skupina 30"/>
          <p:cNvGrpSpPr/>
          <p:nvPr/>
        </p:nvGrpSpPr>
        <p:grpSpPr>
          <a:xfrm>
            <a:off x="839972" y="3625703"/>
            <a:ext cx="1708105" cy="2527741"/>
            <a:chOff x="839972" y="3625703"/>
            <a:chExt cx="1708105" cy="2527741"/>
          </a:xfrm>
        </p:grpSpPr>
        <p:sp>
          <p:nvSpPr>
            <p:cNvPr id="16" name="Oval 95"/>
            <p:cNvSpPr/>
            <p:nvPr/>
          </p:nvSpPr>
          <p:spPr>
            <a:xfrm>
              <a:off x="2404061" y="3838830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cxnSp>
          <p:nvCxnSpPr>
            <p:cNvPr id="18" name="Rovná spojnica 17"/>
            <p:cNvCxnSpPr/>
            <p:nvPr/>
          </p:nvCxnSpPr>
          <p:spPr>
            <a:xfrm flipH="1">
              <a:off x="1010096" y="3934045"/>
              <a:ext cx="1446028" cy="17969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BlokTextu 20"/>
            <p:cNvSpPr txBox="1"/>
            <p:nvPr/>
          </p:nvSpPr>
          <p:spPr>
            <a:xfrm>
              <a:off x="1892595" y="3625703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l-GR" i="1" baseline="-25000" dirty="0" smtClean="0">
                  <a:latin typeface="Times New Roman" pitchFamily="18" charset="0"/>
                  <a:cs typeface="Times New Roman" pitchFamily="18" charset="0"/>
                </a:rPr>
                <a:t>α</a:t>
              </a:r>
              <a:endParaRPr lang="sk-SK" i="1" dirty="0" err="1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BlokTextu 22"/>
            <p:cNvSpPr txBox="1"/>
            <p:nvPr/>
          </p:nvSpPr>
          <p:spPr>
            <a:xfrm>
              <a:off x="839972" y="5784112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sk-SK" dirty="0" err="1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pSp>
        <p:nvGrpSpPr>
          <p:cNvPr id="32" name="Skupina 31"/>
          <p:cNvGrpSpPr/>
          <p:nvPr/>
        </p:nvGrpSpPr>
        <p:grpSpPr>
          <a:xfrm>
            <a:off x="2480934" y="3926957"/>
            <a:ext cx="1408147" cy="2225750"/>
            <a:chOff x="2480934" y="3926957"/>
            <a:chExt cx="1408147" cy="2225750"/>
          </a:xfrm>
        </p:grpSpPr>
        <p:cxnSp>
          <p:nvCxnSpPr>
            <p:cNvPr id="19" name="Rovná spojnica 18"/>
            <p:cNvCxnSpPr/>
            <p:nvPr/>
          </p:nvCxnSpPr>
          <p:spPr>
            <a:xfrm>
              <a:off x="2480934" y="3926957"/>
              <a:ext cx="1197931" cy="184652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265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93806" y="5847907"/>
              <a:ext cx="295275" cy="304800"/>
            </a:xfrm>
            <a:prstGeom prst="rect">
              <a:avLst/>
            </a:prstGeom>
            <a:noFill/>
          </p:spPr>
        </p:pic>
      </p:grpSp>
      <p:grpSp>
        <p:nvGrpSpPr>
          <p:cNvPr id="33" name="Skupina 32"/>
          <p:cNvGrpSpPr/>
          <p:nvPr/>
        </p:nvGrpSpPr>
        <p:grpSpPr>
          <a:xfrm>
            <a:off x="1534701" y="3300068"/>
            <a:ext cx="1713677" cy="3048307"/>
            <a:chOff x="1534701" y="3300068"/>
            <a:chExt cx="1713677" cy="3048307"/>
          </a:xfrm>
        </p:grpSpPr>
        <p:sp>
          <p:nvSpPr>
            <p:cNvPr id="24" name="BlokTextu 23"/>
            <p:cNvSpPr txBox="1"/>
            <p:nvPr/>
          </p:nvSpPr>
          <p:spPr>
            <a:xfrm>
              <a:off x="2151322" y="5979043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sk-SK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8" name="Rovná spojnica 27"/>
            <p:cNvCxnSpPr/>
            <p:nvPr/>
          </p:nvCxnSpPr>
          <p:spPr>
            <a:xfrm flipH="1">
              <a:off x="2360427" y="3982846"/>
              <a:ext cx="105009" cy="185442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blúk 28"/>
            <p:cNvSpPr/>
            <p:nvPr/>
          </p:nvSpPr>
          <p:spPr>
            <a:xfrm rot="8062868">
              <a:off x="1534701" y="3300068"/>
              <a:ext cx="1713677" cy="1713677"/>
            </a:xfrm>
            <a:prstGeom prst="arc">
              <a:avLst>
                <a:gd name="adj1" fmla="val 18961571"/>
                <a:gd name="adj2" fmla="val 0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0" name="BlokTextu 29"/>
            <p:cNvSpPr txBox="1"/>
            <p:nvPr/>
          </p:nvSpPr>
          <p:spPr>
            <a:xfrm>
              <a:off x="1668182" y="5009026"/>
              <a:ext cx="5261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l-GR" i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α</a:t>
              </a:r>
              <a:r>
                <a:rPr lang="en-US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/2</a:t>
              </a:r>
              <a:endParaRPr lang="sk-SK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pSp>
        <p:nvGrpSpPr>
          <p:cNvPr id="41" name="Skupina 40"/>
          <p:cNvGrpSpPr/>
          <p:nvPr/>
        </p:nvGrpSpPr>
        <p:grpSpPr>
          <a:xfrm>
            <a:off x="5153025" y="4305300"/>
            <a:ext cx="2361929" cy="1930247"/>
            <a:chOff x="5153025" y="4305300"/>
            <a:chExt cx="2361929" cy="1930247"/>
          </a:xfrm>
        </p:grpSpPr>
        <p:grpSp>
          <p:nvGrpSpPr>
            <p:cNvPr id="39" name="Skupina 38"/>
            <p:cNvGrpSpPr/>
            <p:nvPr/>
          </p:nvGrpSpPr>
          <p:grpSpPr>
            <a:xfrm>
              <a:off x="5690358" y="4987167"/>
              <a:ext cx="1311215" cy="1248380"/>
              <a:chOff x="3463189" y="4440320"/>
              <a:chExt cx="1311215" cy="1248380"/>
            </a:xfrm>
          </p:grpSpPr>
          <p:cxnSp>
            <p:nvCxnSpPr>
              <p:cNvPr id="36" name="Straight Connector 59"/>
              <p:cNvCxnSpPr/>
              <p:nvPr/>
            </p:nvCxnSpPr>
            <p:spPr>
              <a:xfrm>
                <a:off x="3463189" y="5087800"/>
                <a:ext cx="131121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60"/>
              <p:cNvCxnSpPr/>
              <p:nvPr/>
            </p:nvCxnSpPr>
            <p:spPr>
              <a:xfrm>
                <a:off x="4115996" y="4440320"/>
                <a:ext cx="0" cy="12483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Oval 58"/>
              <p:cNvSpPr/>
              <p:nvPr/>
            </p:nvSpPr>
            <p:spPr>
              <a:xfrm flipV="1">
                <a:off x="4060434" y="4960457"/>
                <a:ext cx="115107" cy="25650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sp>
          <p:nvSpPr>
            <p:cNvPr id="40" name="BlokTextu 39"/>
            <p:cNvSpPr txBox="1"/>
            <p:nvPr/>
          </p:nvSpPr>
          <p:spPr>
            <a:xfrm>
              <a:off x="5153025" y="4305300"/>
              <a:ext cx="23619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This is the answer, why</a:t>
              </a:r>
              <a:endParaRPr lang="sk-SK" dirty="0" err="1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67350" y="3762375"/>
            <a:ext cx="1685925" cy="342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/>
          </p:cNvSpPr>
          <p:nvPr/>
        </p:nvSpPr>
        <p:spPr>
          <a:xfrm>
            <a:off x="1692275" y="188640"/>
            <a:ext cx="5759450" cy="649287"/>
          </a:xfrm>
          <a:prstGeom prst="rect">
            <a:avLst/>
          </a:prstGeom>
          <a:solidFill>
            <a:srgbClr val="EFEFEF"/>
          </a:solidFill>
          <a:ln w="28575">
            <a:solidFill>
              <a:srgbClr val="0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61"/>
          <p:cNvSpPr>
            <a:spLocks noChangeArrowheads="1"/>
          </p:cNvSpPr>
          <p:nvPr/>
        </p:nvSpPr>
        <p:spPr bwMode="auto">
          <a:xfrm>
            <a:off x="236662" y="980728"/>
            <a:ext cx="8651128" cy="5616624"/>
          </a:xfrm>
          <a:prstGeom prst="rect">
            <a:avLst/>
          </a:prstGeom>
          <a:solidFill>
            <a:srgbClr val="EFEFE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4" name="Rectangle 5"/>
          <p:cNvSpPr/>
          <p:nvPr/>
        </p:nvSpPr>
        <p:spPr>
          <a:xfrm>
            <a:off x="639776" y="1124744"/>
            <a:ext cx="7860765" cy="540059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5" name="BlokTextu 35"/>
          <p:cNvSpPr txBox="1"/>
          <p:nvPr/>
        </p:nvSpPr>
        <p:spPr>
          <a:xfrm>
            <a:off x="2966963" y="260648"/>
            <a:ext cx="31965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Ten point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 in 2D</a:t>
            </a:r>
            <a:endParaRPr lang="sk-SK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1488447" y="1268760"/>
            <a:ext cx="617989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International notation (Hermann-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Mauguin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Schönflies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notation</a:t>
            </a:r>
            <a:endParaRPr lang="sk-SK" dirty="0" err="1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1376281" y="2132856"/>
            <a:ext cx="819455" cy="801380"/>
            <a:chOff x="1376281" y="2132856"/>
            <a:chExt cx="819455" cy="801380"/>
          </a:xfrm>
        </p:grpSpPr>
        <p:sp>
          <p:nvSpPr>
            <p:cNvPr id="7" name="Ovál 6"/>
            <p:cNvSpPr/>
            <p:nvPr/>
          </p:nvSpPr>
          <p:spPr>
            <a:xfrm>
              <a:off x="1645920" y="2132856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8" name="BlokTextu 17"/>
            <p:cNvSpPr txBox="1"/>
            <p:nvPr/>
          </p:nvSpPr>
          <p:spPr>
            <a:xfrm>
              <a:off x="1376281" y="2564904"/>
              <a:ext cx="8194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1    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sk-SK" dirty="0" err="1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2744433" y="1988840"/>
            <a:ext cx="819455" cy="945396"/>
            <a:chOff x="2744433" y="1988840"/>
            <a:chExt cx="819455" cy="945396"/>
          </a:xfrm>
        </p:grpSpPr>
        <p:sp>
          <p:nvSpPr>
            <p:cNvPr id="8" name="Ovál 7"/>
            <p:cNvSpPr/>
            <p:nvPr/>
          </p:nvSpPr>
          <p:spPr>
            <a:xfrm>
              <a:off x="3065145" y="1988840"/>
              <a:ext cx="123825" cy="381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0" name="BlokTextu 19"/>
            <p:cNvSpPr txBox="1"/>
            <p:nvPr/>
          </p:nvSpPr>
          <p:spPr>
            <a:xfrm>
              <a:off x="2744433" y="2564904"/>
              <a:ext cx="8194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2    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sk-SK" dirty="0" err="1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4184593" y="1967880"/>
            <a:ext cx="819455" cy="966356"/>
            <a:chOff x="4184593" y="1967880"/>
            <a:chExt cx="819455" cy="966356"/>
          </a:xfrm>
        </p:grpSpPr>
        <p:sp>
          <p:nvSpPr>
            <p:cNvPr id="9" name="Rovnoramenný trojuholník 8"/>
            <p:cNvSpPr/>
            <p:nvPr/>
          </p:nvSpPr>
          <p:spPr>
            <a:xfrm>
              <a:off x="4351020" y="1967880"/>
              <a:ext cx="441960" cy="38100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4" name="BlokTextu 33"/>
            <p:cNvSpPr txBox="1"/>
            <p:nvPr/>
          </p:nvSpPr>
          <p:spPr>
            <a:xfrm>
              <a:off x="4184593" y="2564904"/>
              <a:ext cx="8194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3    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sk-SK" dirty="0" err="1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652120" y="1987849"/>
            <a:ext cx="819455" cy="946387"/>
            <a:chOff x="5652120" y="1987849"/>
            <a:chExt cx="819455" cy="946387"/>
          </a:xfrm>
        </p:grpSpPr>
        <p:sp>
          <p:nvSpPr>
            <p:cNvPr id="10" name="Obdĺžnik 9"/>
            <p:cNvSpPr/>
            <p:nvPr/>
          </p:nvSpPr>
          <p:spPr>
            <a:xfrm rot="2700000">
              <a:off x="5836919" y="1987849"/>
              <a:ext cx="342900" cy="3429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5" name="BlokTextu 34"/>
            <p:cNvSpPr txBox="1"/>
            <p:nvPr/>
          </p:nvSpPr>
          <p:spPr>
            <a:xfrm>
              <a:off x="5652120" y="2564904"/>
              <a:ext cx="8194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4    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sk-SK" dirty="0" err="1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7064913" y="1916832"/>
            <a:ext cx="819455" cy="1017404"/>
            <a:chOff x="7064913" y="1916832"/>
            <a:chExt cx="819455" cy="1017404"/>
          </a:xfrm>
        </p:grpSpPr>
        <p:sp>
          <p:nvSpPr>
            <p:cNvPr id="11" name="Šesťuholník 10"/>
            <p:cNvSpPr/>
            <p:nvPr/>
          </p:nvSpPr>
          <p:spPr>
            <a:xfrm rot="5400000">
              <a:off x="7205697" y="1949020"/>
              <a:ext cx="466725" cy="402349"/>
            </a:xfrm>
            <a:prstGeom prst="hexag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6" name="BlokTextu 35"/>
            <p:cNvSpPr txBox="1"/>
            <p:nvPr/>
          </p:nvSpPr>
          <p:spPr>
            <a:xfrm>
              <a:off x="7064913" y="2564904"/>
              <a:ext cx="8194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6    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6</a:t>
              </a:r>
              <a:endParaRPr lang="sk-SK" dirty="0" err="1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827584" y="3212976"/>
            <a:ext cx="868071" cy="1440160"/>
            <a:chOff x="827584" y="3212976"/>
            <a:chExt cx="868071" cy="1440160"/>
          </a:xfrm>
        </p:grpSpPr>
        <p:cxnSp>
          <p:nvCxnSpPr>
            <p:cNvPr id="22" name="Rovná spojnica 21"/>
            <p:cNvCxnSpPr/>
            <p:nvPr/>
          </p:nvCxnSpPr>
          <p:spPr>
            <a:xfrm>
              <a:off x="1695655" y="3212976"/>
              <a:ext cx="0" cy="14401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BlokTextu 48"/>
            <p:cNvSpPr txBox="1"/>
            <p:nvPr/>
          </p:nvSpPr>
          <p:spPr>
            <a:xfrm>
              <a:off x="827584" y="3284984"/>
              <a:ext cx="7954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m    C</a:t>
              </a:r>
              <a:r>
                <a:rPr lang="en-US" i="1" baseline="-25000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endParaRPr lang="sk-SK" i="1" dirty="0" err="1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203848" y="3212976"/>
            <a:ext cx="2088232" cy="1440160"/>
            <a:chOff x="3203848" y="3212976"/>
            <a:chExt cx="2088232" cy="1440160"/>
          </a:xfrm>
        </p:grpSpPr>
        <p:grpSp>
          <p:nvGrpSpPr>
            <p:cNvPr id="45" name="Skupina 44"/>
            <p:cNvGrpSpPr/>
            <p:nvPr/>
          </p:nvGrpSpPr>
          <p:grpSpPr>
            <a:xfrm>
              <a:off x="3851920" y="3212976"/>
              <a:ext cx="1440160" cy="1440160"/>
              <a:chOff x="3851920" y="3429000"/>
              <a:chExt cx="1440160" cy="1440160"/>
            </a:xfrm>
          </p:grpSpPr>
          <p:sp>
            <p:nvSpPr>
              <p:cNvPr id="14" name="Ovál 13"/>
              <p:cNvSpPr/>
              <p:nvPr/>
            </p:nvSpPr>
            <p:spPr>
              <a:xfrm>
                <a:off x="4510087" y="3960432"/>
                <a:ext cx="123825" cy="381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cxnSp>
            <p:nvCxnSpPr>
              <p:cNvPr id="23" name="Rovná spojnica 22"/>
              <p:cNvCxnSpPr/>
              <p:nvPr/>
            </p:nvCxnSpPr>
            <p:spPr>
              <a:xfrm>
                <a:off x="4572000" y="3429000"/>
                <a:ext cx="0" cy="14401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ovná spojnica 30"/>
              <p:cNvCxnSpPr/>
              <p:nvPr/>
            </p:nvCxnSpPr>
            <p:spPr>
              <a:xfrm rot="5400000">
                <a:off x="4572000" y="3429000"/>
                <a:ext cx="0" cy="14401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0" name="BlokTextu 49"/>
            <p:cNvSpPr txBox="1"/>
            <p:nvPr/>
          </p:nvSpPr>
          <p:spPr>
            <a:xfrm>
              <a:off x="3203848" y="3284984"/>
              <a:ext cx="11641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mm    C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i="1" baseline="-250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endParaRPr lang="sk-SK" i="1" dirty="0" err="1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6228184" y="3140968"/>
            <a:ext cx="1931391" cy="1512168"/>
            <a:chOff x="6228184" y="3140968"/>
            <a:chExt cx="1931391" cy="1512168"/>
          </a:xfrm>
        </p:grpSpPr>
        <p:grpSp>
          <p:nvGrpSpPr>
            <p:cNvPr id="46" name="Skupina 45"/>
            <p:cNvGrpSpPr/>
            <p:nvPr/>
          </p:nvGrpSpPr>
          <p:grpSpPr>
            <a:xfrm>
              <a:off x="6716456" y="3212976"/>
              <a:ext cx="1443119" cy="1440160"/>
              <a:chOff x="6011368" y="3429000"/>
              <a:chExt cx="1443119" cy="1440160"/>
            </a:xfrm>
          </p:grpSpPr>
          <p:sp>
            <p:nvSpPr>
              <p:cNvPr id="15" name="Rovnoramenný trojuholník 14"/>
              <p:cNvSpPr/>
              <p:nvPr/>
            </p:nvSpPr>
            <p:spPr>
              <a:xfrm>
                <a:off x="6508327" y="3894587"/>
                <a:ext cx="441960" cy="3810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cxnSp>
            <p:nvCxnSpPr>
              <p:cNvPr id="30" name="Rovná spojnica 29"/>
              <p:cNvCxnSpPr/>
              <p:nvPr/>
            </p:nvCxnSpPr>
            <p:spPr>
              <a:xfrm>
                <a:off x="6732240" y="3429000"/>
                <a:ext cx="0" cy="14401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ovná spojnica 40"/>
              <p:cNvCxnSpPr/>
              <p:nvPr/>
            </p:nvCxnSpPr>
            <p:spPr>
              <a:xfrm rot="3600000">
                <a:off x="6731448" y="3429001"/>
                <a:ext cx="0" cy="14401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Rovná spojnica 42"/>
              <p:cNvCxnSpPr/>
              <p:nvPr/>
            </p:nvCxnSpPr>
            <p:spPr>
              <a:xfrm rot="18000000" flipV="1">
                <a:off x="6734407" y="3429001"/>
                <a:ext cx="0" cy="14401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" name="BlokTextu 50"/>
            <p:cNvSpPr txBox="1"/>
            <p:nvPr/>
          </p:nvSpPr>
          <p:spPr>
            <a:xfrm>
              <a:off x="6228184" y="3140968"/>
              <a:ext cx="9973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m    C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i="1" baseline="-250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endParaRPr lang="sk-SK" i="1" dirty="0" err="1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374387" y="4509120"/>
            <a:ext cx="1440961" cy="1881500"/>
            <a:chOff x="2374387" y="4509120"/>
            <a:chExt cx="1440961" cy="1881500"/>
          </a:xfrm>
        </p:grpSpPr>
        <p:grpSp>
          <p:nvGrpSpPr>
            <p:cNvPr id="48" name="Skupina 47"/>
            <p:cNvGrpSpPr/>
            <p:nvPr/>
          </p:nvGrpSpPr>
          <p:grpSpPr>
            <a:xfrm>
              <a:off x="2374387" y="4509120"/>
              <a:ext cx="1440961" cy="1445278"/>
              <a:chOff x="2770999" y="4864042"/>
              <a:chExt cx="1440961" cy="1445278"/>
            </a:xfrm>
          </p:grpSpPr>
          <p:sp>
            <p:nvSpPr>
              <p:cNvPr id="16" name="Obdĺžnik 15"/>
              <p:cNvSpPr/>
              <p:nvPr/>
            </p:nvSpPr>
            <p:spPr>
              <a:xfrm rot="2700000">
                <a:off x="3322211" y="5416613"/>
                <a:ext cx="342900" cy="3429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cxnSp>
            <p:nvCxnSpPr>
              <p:cNvPr id="28" name="Rovná spojnica 27"/>
              <p:cNvCxnSpPr/>
              <p:nvPr/>
            </p:nvCxnSpPr>
            <p:spPr>
              <a:xfrm>
                <a:off x="3491880" y="4869160"/>
                <a:ext cx="0" cy="14401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ovná spojnica 31"/>
              <p:cNvCxnSpPr/>
              <p:nvPr/>
            </p:nvCxnSpPr>
            <p:spPr>
              <a:xfrm rot="5400000">
                <a:off x="3491880" y="4869160"/>
                <a:ext cx="0" cy="14401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Rovná spojnica 36"/>
              <p:cNvCxnSpPr/>
              <p:nvPr/>
            </p:nvCxnSpPr>
            <p:spPr>
              <a:xfrm rot="2700000">
                <a:off x="3491079" y="4868360"/>
                <a:ext cx="0" cy="14401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Rovná spojnica 37"/>
              <p:cNvCxnSpPr/>
              <p:nvPr/>
            </p:nvCxnSpPr>
            <p:spPr>
              <a:xfrm rot="18900000" flipV="1">
                <a:off x="3491080" y="4864042"/>
                <a:ext cx="0" cy="14401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BlokTextu 51"/>
            <p:cNvSpPr txBox="1"/>
            <p:nvPr/>
          </p:nvSpPr>
          <p:spPr>
            <a:xfrm>
              <a:off x="2483768" y="6021288"/>
              <a:ext cx="11641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mm    C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i="1" baseline="-250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endParaRPr lang="sk-SK" i="1" dirty="0" err="1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5295601" y="4509120"/>
            <a:ext cx="1458706" cy="1881500"/>
            <a:chOff x="5295601" y="4509120"/>
            <a:chExt cx="1458706" cy="1881500"/>
          </a:xfrm>
        </p:grpSpPr>
        <p:grpSp>
          <p:nvGrpSpPr>
            <p:cNvPr id="47" name="Skupina 46"/>
            <p:cNvGrpSpPr/>
            <p:nvPr/>
          </p:nvGrpSpPr>
          <p:grpSpPr>
            <a:xfrm>
              <a:off x="5295601" y="4509120"/>
              <a:ext cx="1458706" cy="1446870"/>
              <a:chOff x="4932040" y="4869160"/>
              <a:chExt cx="1458706" cy="1446870"/>
            </a:xfrm>
          </p:grpSpPr>
          <p:sp>
            <p:nvSpPr>
              <p:cNvPr id="17" name="Šesťuholník 16"/>
              <p:cNvSpPr/>
              <p:nvPr/>
            </p:nvSpPr>
            <p:spPr>
              <a:xfrm rot="5400000">
                <a:off x="5418708" y="5389622"/>
                <a:ext cx="466725" cy="402349"/>
              </a:xfrm>
              <a:prstGeom prst="hexag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cxnSp>
            <p:nvCxnSpPr>
              <p:cNvPr id="29" name="Rovná spojnica 28"/>
              <p:cNvCxnSpPr/>
              <p:nvPr/>
            </p:nvCxnSpPr>
            <p:spPr>
              <a:xfrm>
                <a:off x="5652120" y="4869160"/>
                <a:ext cx="0" cy="14401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Rovná spojnica 32"/>
              <p:cNvCxnSpPr/>
              <p:nvPr/>
            </p:nvCxnSpPr>
            <p:spPr>
              <a:xfrm rot="5400000">
                <a:off x="5652120" y="4869160"/>
                <a:ext cx="0" cy="14401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Rovná spojnica 38"/>
              <p:cNvCxnSpPr/>
              <p:nvPr/>
            </p:nvCxnSpPr>
            <p:spPr>
              <a:xfrm rot="1800000">
                <a:off x="5652120" y="4875870"/>
                <a:ext cx="0" cy="14401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Rovná spojnica 39"/>
              <p:cNvCxnSpPr/>
              <p:nvPr/>
            </p:nvCxnSpPr>
            <p:spPr>
              <a:xfrm rot="19800000" flipV="1">
                <a:off x="5652120" y="4872319"/>
                <a:ext cx="0" cy="14401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ovná spojnica 41"/>
              <p:cNvCxnSpPr/>
              <p:nvPr/>
            </p:nvCxnSpPr>
            <p:spPr>
              <a:xfrm rot="3600000">
                <a:off x="5667115" y="4857323"/>
                <a:ext cx="0" cy="14401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Rovná spojnica 43"/>
              <p:cNvCxnSpPr/>
              <p:nvPr/>
            </p:nvCxnSpPr>
            <p:spPr>
              <a:xfrm rot="18000000" flipV="1">
                <a:off x="5670666" y="4880996"/>
                <a:ext cx="0" cy="14401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BlokTextu 52"/>
            <p:cNvSpPr txBox="1"/>
            <p:nvPr/>
          </p:nvSpPr>
          <p:spPr>
            <a:xfrm>
              <a:off x="5436096" y="6021288"/>
              <a:ext cx="11641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6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mm    C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6</a:t>
              </a:r>
              <a:r>
                <a:rPr lang="en-US" i="1" baseline="-250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endParaRPr lang="sk-SK" i="1" dirty="0" err="1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/>
          </p:cNvSpPr>
          <p:nvPr/>
        </p:nvSpPr>
        <p:spPr>
          <a:xfrm>
            <a:off x="1692275" y="274638"/>
            <a:ext cx="5759450" cy="649287"/>
          </a:xfrm>
          <a:prstGeom prst="rect">
            <a:avLst/>
          </a:prstGeom>
          <a:solidFill>
            <a:srgbClr val="EFEFEF"/>
          </a:solidFill>
          <a:ln w="28575">
            <a:solidFill>
              <a:srgbClr val="0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61"/>
          <p:cNvSpPr>
            <a:spLocks noChangeArrowheads="1"/>
          </p:cNvSpPr>
          <p:nvPr/>
        </p:nvSpPr>
        <p:spPr bwMode="auto">
          <a:xfrm>
            <a:off x="179512" y="1124744"/>
            <a:ext cx="8651128" cy="5354638"/>
          </a:xfrm>
          <a:prstGeom prst="rect">
            <a:avLst/>
          </a:prstGeom>
          <a:solidFill>
            <a:srgbClr val="EFEFE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2899106" y="361950"/>
            <a:ext cx="3504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Symbols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conventions</a:t>
            </a:r>
            <a:endParaRPr lang="sk-SK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5814" y="1304953"/>
            <a:ext cx="7372349" cy="508451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5174388" y="1375646"/>
            <a:ext cx="1871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specific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plane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61222" y="1922825"/>
            <a:ext cx="504825" cy="304800"/>
          </a:xfrm>
          <a:prstGeom prst="rect">
            <a:avLst/>
          </a:prstGeom>
          <a:noFill/>
        </p:spPr>
      </p:pic>
      <p:sp>
        <p:nvSpPr>
          <p:cNvPr id="10" name="BlokTextu 9"/>
          <p:cNvSpPr txBox="1"/>
          <p:nvPr/>
        </p:nvSpPr>
        <p:spPr>
          <a:xfrm>
            <a:off x="5174391" y="1824939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equivalent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planes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3121" y="2328994"/>
            <a:ext cx="590550" cy="304800"/>
          </a:xfrm>
          <a:prstGeom prst="rect">
            <a:avLst/>
          </a:prstGeom>
          <a:noFill/>
        </p:spPr>
      </p:pic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14496" y="2781292"/>
            <a:ext cx="600075" cy="304800"/>
          </a:xfrm>
          <a:prstGeom prst="rect">
            <a:avLst/>
          </a:prstGeom>
          <a:noFill/>
        </p:spPr>
      </p:pic>
      <p:sp>
        <p:nvSpPr>
          <p:cNvPr id="15" name="BlokTextu 14"/>
          <p:cNvSpPr txBox="1"/>
          <p:nvPr/>
        </p:nvSpPr>
        <p:spPr>
          <a:xfrm>
            <a:off x="5167178" y="2274240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specific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direction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5190848" y="2752417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equivalent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directions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2841041" y="3549764"/>
            <a:ext cx="3531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multiplicity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important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parameter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1602034" y="3941682"/>
            <a:ext cx="5923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Hexagonal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trigonal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lattice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systems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Bravais-Miller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indices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pSp>
        <p:nvGrpSpPr>
          <p:cNvPr id="35" name="Group 34"/>
          <p:cNvGrpSpPr/>
          <p:nvPr/>
        </p:nvGrpSpPr>
        <p:grpSpPr>
          <a:xfrm>
            <a:off x="2921480" y="1473534"/>
            <a:ext cx="1146076" cy="304800"/>
            <a:chOff x="1981200" y="1628800"/>
            <a:chExt cx="1146076" cy="304800"/>
          </a:xfrm>
        </p:grpSpPr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81200" y="1628800"/>
              <a:ext cx="523875" cy="304800"/>
            </a:xfrm>
            <a:prstGeom prst="rect">
              <a:avLst/>
            </a:prstGeom>
            <a:noFill/>
          </p:spPr>
        </p:pic>
        <p:pic>
          <p:nvPicPr>
            <p:cNvPr id="35849" name="Picture 9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55776" y="1628800"/>
              <a:ext cx="571500" cy="304800"/>
            </a:xfrm>
            <a:prstGeom prst="rect">
              <a:avLst/>
            </a:prstGeom>
            <a:noFill/>
          </p:spPr>
        </p:pic>
      </p:grpSp>
      <p:grpSp>
        <p:nvGrpSpPr>
          <p:cNvPr id="43" name="Group 42"/>
          <p:cNvGrpSpPr/>
          <p:nvPr/>
        </p:nvGrpSpPr>
        <p:grpSpPr>
          <a:xfrm>
            <a:off x="5220072" y="4437112"/>
            <a:ext cx="1710190" cy="1728192"/>
            <a:chOff x="5220072" y="4437112"/>
            <a:chExt cx="1710190" cy="1728192"/>
          </a:xfrm>
        </p:grpSpPr>
        <p:grpSp>
          <p:nvGrpSpPr>
            <p:cNvPr id="19" name="Skupina 18"/>
            <p:cNvGrpSpPr/>
            <p:nvPr/>
          </p:nvGrpSpPr>
          <p:grpSpPr>
            <a:xfrm>
              <a:off x="5796136" y="4437112"/>
              <a:ext cx="1134126" cy="1728192"/>
              <a:chOff x="3437874" y="2142157"/>
              <a:chExt cx="1134126" cy="1728192"/>
            </a:xfrm>
          </p:grpSpPr>
          <p:cxnSp>
            <p:nvCxnSpPr>
              <p:cNvPr id="20" name="Rovná spojovacia šípka 19"/>
              <p:cNvCxnSpPr/>
              <p:nvPr/>
            </p:nvCxnSpPr>
            <p:spPr>
              <a:xfrm>
                <a:off x="3635896" y="2996952"/>
                <a:ext cx="936104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Rovná spojovacia šípka 20"/>
              <p:cNvCxnSpPr/>
              <p:nvPr/>
            </p:nvCxnSpPr>
            <p:spPr>
              <a:xfrm rot="7200000">
                <a:off x="2969823" y="3402297"/>
                <a:ext cx="936104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ovná spojovacia šípka 21"/>
              <p:cNvCxnSpPr/>
              <p:nvPr/>
            </p:nvCxnSpPr>
            <p:spPr>
              <a:xfrm rot="14400000">
                <a:off x="2969822" y="2610209"/>
                <a:ext cx="936104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BlokTextu 26"/>
            <p:cNvSpPr txBox="1"/>
            <p:nvPr/>
          </p:nvSpPr>
          <p:spPr>
            <a:xfrm>
              <a:off x="5220072" y="5651956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sk-SK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BlokTextu 27"/>
            <p:cNvSpPr txBox="1"/>
            <p:nvPr/>
          </p:nvSpPr>
          <p:spPr>
            <a:xfrm>
              <a:off x="6516216" y="5373216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sk-SK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BlokTextu 28"/>
            <p:cNvSpPr txBox="1"/>
            <p:nvPr/>
          </p:nvSpPr>
          <p:spPr>
            <a:xfrm>
              <a:off x="5220072" y="4437112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sk-SK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pSp>
        <p:nvGrpSpPr>
          <p:cNvPr id="44" name="Group 43"/>
          <p:cNvGrpSpPr/>
          <p:nvPr/>
        </p:nvGrpSpPr>
        <p:grpSpPr>
          <a:xfrm>
            <a:off x="2699792" y="4581128"/>
            <a:ext cx="1473696" cy="880864"/>
            <a:chOff x="2699792" y="4581128"/>
            <a:chExt cx="1473696" cy="880864"/>
          </a:xfrm>
        </p:grpSpPr>
        <p:pic>
          <p:nvPicPr>
            <p:cNvPr id="35851" name="Picture 11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99792" y="4581128"/>
              <a:ext cx="590550" cy="304800"/>
            </a:xfrm>
            <a:prstGeom prst="rect">
              <a:avLst/>
            </a:prstGeom>
            <a:noFill/>
          </p:spPr>
        </p:pic>
        <p:pic>
          <p:nvPicPr>
            <p:cNvPr id="35853" name="Picture 13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63888" y="4581128"/>
              <a:ext cx="609600" cy="304800"/>
            </a:xfrm>
            <a:prstGeom prst="rect">
              <a:avLst/>
            </a:prstGeom>
            <a:noFill/>
          </p:spPr>
        </p:pic>
        <p:pic>
          <p:nvPicPr>
            <p:cNvPr id="35855" name="Picture 15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71800" y="5157192"/>
              <a:ext cx="1314450" cy="304800"/>
            </a:xfrm>
            <a:prstGeom prst="rect">
              <a:avLst/>
            </a:prstGeom>
            <a:noFill/>
          </p:spPr>
        </p:pic>
      </p:grp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pSp>
        <p:nvGrpSpPr>
          <p:cNvPr id="41" name="Group 40"/>
          <p:cNvGrpSpPr/>
          <p:nvPr/>
        </p:nvGrpSpPr>
        <p:grpSpPr>
          <a:xfrm>
            <a:off x="3217653" y="3157268"/>
            <a:ext cx="451629" cy="332476"/>
            <a:chOff x="3217653" y="3157268"/>
            <a:chExt cx="451629" cy="332476"/>
          </a:xfrm>
        </p:grpSpPr>
        <p:pic>
          <p:nvPicPr>
            <p:cNvPr id="17409" name="Picture 1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17653" y="3165894"/>
              <a:ext cx="133350" cy="323850"/>
            </a:xfrm>
            <a:prstGeom prst="rect">
              <a:avLst/>
            </a:prstGeom>
            <a:noFill/>
          </p:spPr>
        </p:pic>
        <p:pic>
          <p:nvPicPr>
            <p:cNvPr id="17411" name="Picture 3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45457" y="3157268"/>
              <a:ext cx="123825" cy="314325"/>
            </a:xfrm>
            <a:prstGeom prst="rect">
              <a:avLst/>
            </a:prstGeom>
            <a:noFill/>
          </p:spPr>
        </p:pic>
      </p:grpSp>
      <p:sp>
        <p:nvSpPr>
          <p:cNvPr id="40" name="TextBox 39"/>
          <p:cNvSpPr txBox="1"/>
          <p:nvPr/>
        </p:nvSpPr>
        <p:spPr>
          <a:xfrm>
            <a:off x="5175854" y="313138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minus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sign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5" grpId="0"/>
      <p:bldP spid="16" grpId="0"/>
      <p:bldP spid="17" grpId="0"/>
      <p:bldP spid="18" grpId="0"/>
      <p:bldP spid="4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/>
          </p:cNvSpPr>
          <p:nvPr/>
        </p:nvSpPr>
        <p:spPr>
          <a:xfrm>
            <a:off x="971600" y="188640"/>
            <a:ext cx="7200800" cy="649287"/>
          </a:xfrm>
          <a:prstGeom prst="rect">
            <a:avLst/>
          </a:prstGeom>
          <a:solidFill>
            <a:srgbClr val="EFEFEF"/>
          </a:solidFill>
          <a:ln w="28575">
            <a:solidFill>
              <a:srgbClr val="0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61"/>
          <p:cNvSpPr>
            <a:spLocks noChangeArrowheads="1"/>
          </p:cNvSpPr>
          <p:nvPr/>
        </p:nvSpPr>
        <p:spPr bwMode="auto">
          <a:xfrm>
            <a:off x="236662" y="980728"/>
            <a:ext cx="8651128" cy="5616624"/>
          </a:xfrm>
          <a:prstGeom prst="rect">
            <a:avLst/>
          </a:prstGeom>
          <a:solidFill>
            <a:srgbClr val="EFEFE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4" name="Rectangle 5"/>
          <p:cNvSpPr/>
          <p:nvPr/>
        </p:nvSpPr>
        <p:spPr>
          <a:xfrm>
            <a:off x="395536" y="1124744"/>
            <a:ext cx="8280920" cy="540059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8" name="BlokTextu 35"/>
          <p:cNvSpPr txBox="1"/>
          <p:nvPr/>
        </p:nvSpPr>
        <p:spPr>
          <a:xfrm>
            <a:off x="1403648" y="260648"/>
            <a:ext cx="6260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Combination of rotation axes with translations</a:t>
            </a:r>
            <a:endParaRPr lang="sk-SK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pSp>
        <p:nvGrpSpPr>
          <p:cNvPr id="11" name="Skupina 10"/>
          <p:cNvGrpSpPr/>
          <p:nvPr/>
        </p:nvGrpSpPr>
        <p:grpSpPr>
          <a:xfrm>
            <a:off x="539552" y="1301012"/>
            <a:ext cx="7992888" cy="1200329"/>
            <a:chOff x="539552" y="1340768"/>
            <a:chExt cx="7992888" cy="1200329"/>
          </a:xfrm>
        </p:grpSpPr>
        <p:sp>
          <p:nvSpPr>
            <p:cNvPr id="7" name="BlokTextu 6"/>
            <p:cNvSpPr txBox="1"/>
            <p:nvPr/>
          </p:nvSpPr>
          <p:spPr>
            <a:xfrm>
              <a:off x="539552" y="1340768"/>
              <a:ext cx="7992888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Theorem 2: A rotation about an axis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through an angle </a:t>
              </a:r>
              <a:r>
                <a:rPr lang="el-GR" i="1" dirty="0" smtClean="0">
                  <a:latin typeface="Times New Roman" pitchFamily="18" charset="0"/>
                  <a:cs typeface="Times New Roman" pitchFamily="18" charset="0"/>
                </a:rPr>
                <a:t>α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, followed by a translation </a:t>
              </a:r>
              <a:r>
                <a:rPr lang="en-US" b="1" i="1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perpendicular to the axis, is equivalent to a rotation through the same angle </a:t>
              </a:r>
              <a:r>
                <a:rPr lang="el-GR" i="1" dirty="0" smtClean="0">
                  <a:latin typeface="Times New Roman" pitchFamily="18" charset="0"/>
                  <a:cs typeface="Times New Roman" pitchFamily="18" charset="0"/>
                </a:rPr>
                <a:t>α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, in the same sense, but about an axis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situated on the perpendicular bisector of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AA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’ and at a distance                                           from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AA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’.</a:t>
              </a:r>
            </a:p>
          </p:txBody>
        </p:sp>
        <p:pic>
          <p:nvPicPr>
            <p:cNvPr id="63489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30724" y="2217144"/>
              <a:ext cx="2333625" cy="304800"/>
            </a:xfrm>
            <a:prstGeom prst="rect">
              <a:avLst/>
            </a:prstGeom>
            <a:noFill/>
          </p:spPr>
        </p:pic>
      </p:grpSp>
      <p:grpSp>
        <p:nvGrpSpPr>
          <p:cNvPr id="21" name="Skupina 20"/>
          <p:cNvGrpSpPr/>
          <p:nvPr/>
        </p:nvGrpSpPr>
        <p:grpSpPr>
          <a:xfrm>
            <a:off x="4003318" y="3224576"/>
            <a:ext cx="2847644" cy="2691092"/>
            <a:chOff x="523518" y="3249976"/>
            <a:chExt cx="2847644" cy="2691092"/>
          </a:xfrm>
        </p:grpSpPr>
        <p:sp>
          <p:nvSpPr>
            <p:cNvPr id="22" name="Oval 95"/>
            <p:cNvSpPr/>
            <p:nvPr/>
          </p:nvSpPr>
          <p:spPr>
            <a:xfrm>
              <a:off x="1875252" y="5656613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cxnSp>
          <p:nvCxnSpPr>
            <p:cNvPr id="23" name="Rovná spojnica 22"/>
            <p:cNvCxnSpPr/>
            <p:nvPr/>
          </p:nvCxnSpPr>
          <p:spPr>
            <a:xfrm flipH="1">
              <a:off x="1946530" y="3249976"/>
              <a:ext cx="1424632" cy="248097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BlokTextu 23"/>
            <p:cNvSpPr txBox="1"/>
            <p:nvPr/>
          </p:nvSpPr>
          <p:spPr>
            <a:xfrm>
              <a:off x="2133528" y="5571736"/>
              <a:ext cx="474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A’</a:t>
              </a:r>
              <a:r>
                <a:rPr lang="el-GR" i="1" baseline="-25000" dirty="0" smtClean="0">
                  <a:latin typeface="Times New Roman" pitchFamily="18" charset="0"/>
                  <a:cs typeface="Times New Roman" pitchFamily="18" charset="0"/>
                </a:rPr>
                <a:t>α</a:t>
              </a:r>
              <a:endParaRPr lang="sk-SK" i="1" dirty="0" err="1" smtClean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5" name="Rovná spojnica 24"/>
            <p:cNvCxnSpPr/>
            <p:nvPr/>
          </p:nvCxnSpPr>
          <p:spPr>
            <a:xfrm flipH="1" flipV="1">
              <a:off x="523518" y="3259157"/>
              <a:ext cx="1424632" cy="248097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Skupina 43"/>
          <p:cNvGrpSpPr/>
          <p:nvPr/>
        </p:nvGrpSpPr>
        <p:grpSpPr>
          <a:xfrm>
            <a:off x="3147981" y="2773157"/>
            <a:ext cx="2278962" cy="3360943"/>
            <a:chOff x="3147981" y="2773157"/>
            <a:chExt cx="2278962" cy="3360943"/>
          </a:xfrm>
        </p:grpSpPr>
        <p:cxnSp>
          <p:nvCxnSpPr>
            <p:cNvPr id="29" name="Rovná spojnica 28"/>
            <p:cNvCxnSpPr/>
            <p:nvPr/>
          </p:nvCxnSpPr>
          <p:spPr>
            <a:xfrm>
              <a:off x="3147981" y="5716038"/>
              <a:ext cx="2278962" cy="0"/>
            </a:xfrm>
            <a:prstGeom prst="line">
              <a:avLst/>
            </a:prstGeom>
            <a:ln w="1905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ovná spojnica 29"/>
            <p:cNvCxnSpPr/>
            <p:nvPr/>
          </p:nvCxnSpPr>
          <p:spPr>
            <a:xfrm>
              <a:off x="4274762" y="2773157"/>
              <a:ext cx="0" cy="3360943"/>
            </a:xfrm>
            <a:prstGeom prst="line">
              <a:avLst/>
            </a:prstGeom>
            <a:ln w="1905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Skupina 39"/>
          <p:cNvGrpSpPr/>
          <p:nvPr/>
        </p:nvGrpSpPr>
        <p:grpSpPr>
          <a:xfrm>
            <a:off x="1724356" y="3224576"/>
            <a:ext cx="2847644" cy="3360268"/>
            <a:chOff x="1724356" y="3224576"/>
            <a:chExt cx="2847644" cy="3360268"/>
          </a:xfrm>
        </p:grpSpPr>
        <p:grpSp>
          <p:nvGrpSpPr>
            <p:cNvPr id="20" name="Skupina 19"/>
            <p:cNvGrpSpPr/>
            <p:nvPr/>
          </p:nvGrpSpPr>
          <p:grpSpPr>
            <a:xfrm>
              <a:off x="1724356" y="3224576"/>
              <a:ext cx="2847644" cy="2651335"/>
              <a:chOff x="523518" y="3249976"/>
              <a:chExt cx="2847644" cy="2651335"/>
            </a:xfrm>
          </p:grpSpPr>
          <p:sp>
            <p:nvSpPr>
              <p:cNvPr id="13" name="Oval 95"/>
              <p:cNvSpPr/>
              <p:nvPr/>
            </p:nvSpPr>
            <p:spPr>
              <a:xfrm>
                <a:off x="1875252" y="5656613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cxnSp>
            <p:nvCxnSpPr>
              <p:cNvPr id="14" name="Rovná spojnica 13"/>
              <p:cNvCxnSpPr/>
              <p:nvPr/>
            </p:nvCxnSpPr>
            <p:spPr>
              <a:xfrm flipH="1">
                <a:off x="1946530" y="3249976"/>
                <a:ext cx="1424632" cy="248097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BlokTextu 14"/>
              <p:cNvSpPr txBox="1"/>
              <p:nvPr/>
            </p:nvSpPr>
            <p:spPr>
              <a:xfrm>
                <a:off x="1368214" y="5531979"/>
                <a:ext cx="4058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l-GR" i="1" baseline="-25000" dirty="0" smtClean="0">
                    <a:latin typeface="Times New Roman" pitchFamily="18" charset="0"/>
                    <a:cs typeface="Times New Roman" pitchFamily="18" charset="0"/>
                  </a:rPr>
                  <a:t>α</a:t>
                </a:r>
                <a:endParaRPr lang="sk-SK" i="1" dirty="0" err="1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8" name="Rovná spojnica 17"/>
              <p:cNvCxnSpPr/>
              <p:nvPr/>
            </p:nvCxnSpPr>
            <p:spPr>
              <a:xfrm flipH="1" flipV="1">
                <a:off x="523518" y="3259157"/>
                <a:ext cx="1424632" cy="248097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Oblúk 37"/>
            <p:cNvSpPr/>
            <p:nvPr/>
          </p:nvSpPr>
          <p:spPr>
            <a:xfrm rot="18807109">
              <a:off x="2095638" y="4365202"/>
              <a:ext cx="2219642" cy="2219642"/>
            </a:xfrm>
            <a:prstGeom prst="arc">
              <a:avLst>
                <a:gd name="adj1" fmla="val 16677481"/>
                <a:gd name="adj2" fmla="val 20958045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9" name="BlokTextu 38"/>
            <p:cNvSpPr txBox="1"/>
            <p:nvPr/>
          </p:nvSpPr>
          <p:spPr>
            <a:xfrm>
              <a:off x="3011557" y="4631635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i="1" dirty="0" smtClean="0">
                  <a:latin typeface="Times New Roman" pitchFamily="18" charset="0"/>
                  <a:cs typeface="Times New Roman" pitchFamily="18" charset="0"/>
                </a:rPr>
                <a:t>α</a:t>
              </a:r>
              <a:endParaRPr lang="sk-SK" dirty="0" err="1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5" name="Skupina 44"/>
          <p:cNvGrpSpPr/>
          <p:nvPr/>
        </p:nvGrpSpPr>
        <p:grpSpPr>
          <a:xfrm>
            <a:off x="3717236" y="3498562"/>
            <a:ext cx="1671681" cy="2206499"/>
            <a:chOff x="3717236" y="3498562"/>
            <a:chExt cx="1671681" cy="2206499"/>
          </a:xfrm>
        </p:grpSpPr>
        <p:sp>
          <p:nvSpPr>
            <p:cNvPr id="33" name="BlokTextu 32"/>
            <p:cNvSpPr txBox="1"/>
            <p:nvPr/>
          </p:nvSpPr>
          <p:spPr>
            <a:xfrm>
              <a:off x="3717236" y="3498562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l-GR" i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α</a:t>
              </a:r>
              <a:endParaRPr lang="sk-SK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Pravá zložená zátvorka 33"/>
            <p:cNvSpPr/>
            <p:nvPr/>
          </p:nvSpPr>
          <p:spPr>
            <a:xfrm>
              <a:off x="4626662" y="3717235"/>
              <a:ext cx="367748" cy="1987826"/>
            </a:xfrm>
            <a:prstGeom prst="rightBrac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5" name="BlokTextu 34"/>
            <p:cNvSpPr txBox="1"/>
            <p:nvPr/>
          </p:nvSpPr>
          <p:spPr>
            <a:xfrm>
              <a:off x="5088835" y="451236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sk-SK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Oval 95"/>
            <p:cNvSpPr/>
            <p:nvPr/>
          </p:nvSpPr>
          <p:spPr>
            <a:xfrm>
              <a:off x="4198472" y="364695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41" name="Skupina 40"/>
          <p:cNvGrpSpPr/>
          <p:nvPr/>
        </p:nvGrpSpPr>
        <p:grpSpPr>
          <a:xfrm>
            <a:off x="3136900" y="5994403"/>
            <a:ext cx="2336800" cy="457677"/>
            <a:chOff x="3136900" y="5994403"/>
            <a:chExt cx="2336800" cy="457677"/>
          </a:xfrm>
        </p:grpSpPr>
        <p:cxnSp>
          <p:nvCxnSpPr>
            <p:cNvPr id="27" name="Rovná spojovacia šípka 26"/>
            <p:cNvCxnSpPr/>
            <p:nvPr/>
          </p:nvCxnSpPr>
          <p:spPr>
            <a:xfrm>
              <a:off x="3136900" y="5994403"/>
              <a:ext cx="23368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BlokTextu 36"/>
            <p:cNvSpPr txBox="1"/>
            <p:nvPr/>
          </p:nvSpPr>
          <p:spPr>
            <a:xfrm>
              <a:off x="3935896" y="6082748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endParaRPr lang="sk-SK" dirty="0" err="1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/>
          </p:cNvSpPr>
          <p:nvPr/>
        </p:nvSpPr>
        <p:spPr>
          <a:xfrm>
            <a:off x="1692275" y="188640"/>
            <a:ext cx="5759450" cy="649287"/>
          </a:xfrm>
          <a:prstGeom prst="rect">
            <a:avLst/>
          </a:prstGeom>
          <a:solidFill>
            <a:srgbClr val="EFEFEF"/>
          </a:solidFill>
          <a:ln w="28575">
            <a:solidFill>
              <a:srgbClr val="0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61"/>
          <p:cNvSpPr>
            <a:spLocks noChangeArrowheads="1"/>
          </p:cNvSpPr>
          <p:nvPr/>
        </p:nvSpPr>
        <p:spPr bwMode="auto">
          <a:xfrm>
            <a:off x="236662" y="980728"/>
            <a:ext cx="8651128" cy="5616624"/>
          </a:xfrm>
          <a:prstGeom prst="rect">
            <a:avLst/>
          </a:prstGeom>
          <a:solidFill>
            <a:srgbClr val="EFEFE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4" name="Rectangle 5"/>
          <p:cNvSpPr/>
          <p:nvPr/>
        </p:nvSpPr>
        <p:spPr>
          <a:xfrm>
            <a:off x="639776" y="1124744"/>
            <a:ext cx="7860765" cy="540059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 </a:t>
            </a:r>
            <a:endParaRPr lang="sk-SK" dirty="0"/>
          </a:p>
        </p:txBody>
      </p:sp>
      <p:grpSp>
        <p:nvGrpSpPr>
          <p:cNvPr id="6" name="Group 20"/>
          <p:cNvGrpSpPr/>
          <p:nvPr/>
        </p:nvGrpSpPr>
        <p:grpSpPr>
          <a:xfrm>
            <a:off x="2479169" y="4344539"/>
            <a:ext cx="1497725" cy="2012731"/>
            <a:chOff x="2479169" y="3781851"/>
            <a:chExt cx="1497725" cy="2012731"/>
          </a:xfrm>
        </p:grpSpPr>
        <p:grpSp>
          <p:nvGrpSpPr>
            <p:cNvPr id="7" name="Group 6"/>
            <p:cNvGrpSpPr/>
            <p:nvPr/>
          </p:nvGrpSpPr>
          <p:grpSpPr>
            <a:xfrm>
              <a:off x="2479169" y="3781851"/>
              <a:ext cx="1497725" cy="2012731"/>
              <a:chOff x="1736891" y="3620482"/>
              <a:chExt cx="1497725" cy="2012731"/>
            </a:xfrm>
          </p:grpSpPr>
          <p:sp>
            <p:nvSpPr>
              <p:cNvPr id="9" name="Isosceles Triangle 2"/>
              <p:cNvSpPr/>
              <p:nvPr/>
            </p:nvSpPr>
            <p:spPr>
              <a:xfrm>
                <a:off x="2603995" y="3620482"/>
                <a:ext cx="630621" cy="914400"/>
              </a:xfrm>
              <a:prstGeom prst="triangle">
                <a:avLst>
                  <a:gd name="adj" fmla="val 18254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" name="Isosceles Triangle 3"/>
              <p:cNvSpPr/>
              <p:nvPr/>
            </p:nvSpPr>
            <p:spPr>
              <a:xfrm rot="10800000">
                <a:off x="1736891" y="4718813"/>
                <a:ext cx="630621" cy="914400"/>
              </a:xfrm>
              <a:prstGeom prst="triangle">
                <a:avLst>
                  <a:gd name="adj" fmla="val 18254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sp>
          <p:nvSpPr>
            <p:cNvPr id="8" name="Oval 19"/>
            <p:cNvSpPr/>
            <p:nvPr/>
          </p:nvSpPr>
          <p:spPr>
            <a:xfrm>
              <a:off x="3147029" y="4631498"/>
              <a:ext cx="137922" cy="2974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11" name="Group 22"/>
          <p:cNvGrpSpPr/>
          <p:nvPr/>
        </p:nvGrpSpPr>
        <p:grpSpPr>
          <a:xfrm>
            <a:off x="3195019" y="4335570"/>
            <a:ext cx="3666718" cy="2012731"/>
            <a:chOff x="3195019" y="3772882"/>
            <a:chExt cx="3666718" cy="2012731"/>
          </a:xfrm>
        </p:grpSpPr>
        <p:grpSp>
          <p:nvGrpSpPr>
            <p:cNvPr id="12" name="Group 18"/>
            <p:cNvGrpSpPr/>
            <p:nvPr/>
          </p:nvGrpSpPr>
          <p:grpSpPr>
            <a:xfrm>
              <a:off x="3195019" y="3772882"/>
              <a:ext cx="3666718" cy="2012731"/>
              <a:chOff x="3195019" y="3772882"/>
              <a:chExt cx="3666718" cy="2012731"/>
            </a:xfrm>
          </p:grpSpPr>
          <p:grpSp>
            <p:nvGrpSpPr>
              <p:cNvPr id="14" name="Group 7"/>
              <p:cNvGrpSpPr/>
              <p:nvPr/>
            </p:nvGrpSpPr>
            <p:grpSpPr>
              <a:xfrm>
                <a:off x="5364012" y="3772882"/>
                <a:ext cx="1497725" cy="2012731"/>
                <a:chOff x="4643249" y="3783640"/>
                <a:chExt cx="1497725" cy="2012731"/>
              </a:xfrm>
            </p:grpSpPr>
            <p:sp>
              <p:nvSpPr>
                <p:cNvPr id="16" name="Isosceles Triangle 4"/>
                <p:cNvSpPr/>
                <p:nvPr/>
              </p:nvSpPr>
              <p:spPr>
                <a:xfrm>
                  <a:off x="5510353" y="3783640"/>
                  <a:ext cx="630621" cy="914400"/>
                </a:xfrm>
                <a:prstGeom prst="triangle">
                  <a:avLst>
                    <a:gd name="adj" fmla="val 18254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17" name="Isosceles Triangle 5"/>
                <p:cNvSpPr/>
                <p:nvPr/>
              </p:nvSpPr>
              <p:spPr>
                <a:xfrm rot="10800000">
                  <a:off x="4643249" y="4881971"/>
                  <a:ext cx="630621" cy="914400"/>
                </a:xfrm>
                <a:prstGeom prst="triangle">
                  <a:avLst>
                    <a:gd name="adj" fmla="val 18254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  <p:cxnSp>
            <p:nvCxnSpPr>
              <p:cNvPr id="15" name="Straight Connector 15"/>
              <p:cNvCxnSpPr/>
              <p:nvPr/>
            </p:nvCxnSpPr>
            <p:spPr>
              <a:xfrm>
                <a:off x="3195019" y="4787150"/>
                <a:ext cx="291532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Oval 21"/>
            <p:cNvSpPr/>
            <p:nvPr/>
          </p:nvSpPr>
          <p:spPr>
            <a:xfrm>
              <a:off x="6039497" y="4627322"/>
              <a:ext cx="137922" cy="2974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18" name="Oval 23"/>
          <p:cNvSpPr/>
          <p:nvPr/>
        </p:nvSpPr>
        <p:spPr>
          <a:xfrm>
            <a:off x="4620923" y="5196274"/>
            <a:ext cx="137922" cy="2974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19" name="Group 32"/>
          <p:cNvGrpSpPr/>
          <p:nvPr/>
        </p:nvGrpSpPr>
        <p:grpSpPr>
          <a:xfrm>
            <a:off x="1772751" y="2175076"/>
            <a:ext cx="4371810" cy="3185520"/>
            <a:chOff x="1772751" y="1612388"/>
            <a:chExt cx="4371810" cy="3185520"/>
          </a:xfrm>
        </p:grpSpPr>
        <p:grpSp>
          <p:nvGrpSpPr>
            <p:cNvPr id="20" name="Group 8"/>
            <p:cNvGrpSpPr/>
            <p:nvPr/>
          </p:nvGrpSpPr>
          <p:grpSpPr>
            <a:xfrm>
              <a:off x="1772751" y="1612388"/>
              <a:ext cx="1497725" cy="2012731"/>
              <a:chOff x="4643249" y="3783640"/>
              <a:chExt cx="1497725" cy="2012731"/>
            </a:xfrm>
          </p:grpSpPr>
          <p:sp>
            <p:nvSpPr>
              <p:cNvPr id="27" name="Isosceles Triangle 9"/>
              <p:cNvSpPr/>
              <p:nvPr/>
            </p:nvSpPr>
            <p:spPr>
              <a:xfrm>
                <a:off x="5510353" y="3783640"/>
                <a:ext cx="630621" cy="914400"/>
              </a:xfrm>
              <a:prstGeom prst="triangle">
                <a:avLst>
                  <a:gd name="adj" fmla="val 18254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28" name="Isosceles Triangle 10"/>
              <p:cNvSpPr/>
              <p:nvPr/>
            </p:nvSpPr>
            <p:spPr>
              <a:xfrm rot="10800000">
                <a:off x="4643249" y="4881971"/>
                <a:ext cx="630621" cy="914400"/>
              </a:xfrm>
              <a:prstGeom prst="triangle">
                <a:avLst>
                  <a:gd name="adj" fmla="val 18254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grpSp>
          <p:nvGrpSpPr>
            <p:cNvPr id="21" name="Group 11"/>
            <p:cNvGrpSpPr/>
            <p:nvPr/>
          </p:nvGrpSpPr>
          <p:grpSpPr>
            <a:xfrm>
              <a:off x="4646836" y="1614181"/>
              <a:ext cx="1497725" cy="2012731"/>
              <a:chOff x="4643249" y="3783640"/>
              <a:chExt cx="1497725" cy="2012731"/>
            </a:xfrm>
          </p:grpSpPr>
          <p:sp>
            <p:nvSpPr>
              <p:cNvPr id="25" name="Isosceles Triangle 12"/>
              <p:cNvSpPr/>
              <p:nvPr/>
            </p:nvSpPr>
            <p:spPr>
              <a:xfrm>
                <a:off x="5510353" y="3783640"/>
                <a:ext cx="630621" cy="914400"/>
              </a:xfrm>
              <a:prstGeom prst="triangle">
                <a:avLst>
                  <a:gd name="adj" fmla="val 18254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26" name="Isosceles Triangle 13"/>
              <p:cNvSpPr/>
              <p:nvPr/>
            </p:nvSpPr>
            <p:spPr>
              <a:xfrm rot="10800000">
                <a:off x="4643249" y="4881971"/>
                <a:ext cx="630621" cy="914400"/>
              </a:xfrm>
              <a:prstGeom prst="triangle">
                <a:avLst>
                  <a:gd name="adj" fmla="val 18254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cxnSp>
          <p:nvCxnSpPr>
            <p:cNvPr id="22" name="Straight Connector 17"/>
            <p:cNvCxnSpPr/>
            <p:nvPr/>
          </p:nvCxnSpPr>
          <p:spPr>
            <a:xfrm>
              <a:off x="2485067" y="2624863"/>
              <a:ext cx="720762" cy="21730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4"/>
            <p:cNvSpPr/>
            <p:nvPr/>
          </p:nvSpPr>
          <p:spPr>
            <a:xfrm>
              <a:off x="2447812" y="2471764"/>
              <a:ext cx="137922" cy="2974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4" name="Oval 25"/>
            <p:cNvSpPr/>
            <p:nvPr/>
          </p:nvSpPr>
          <p:spPr>
            <a:xfrm>
              <a:off x="5320834" y="2466119"/>
              <a:ext cx="137922" cy="2974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29" name="Oval 26"/>
          <p:cNvSpPr/>
          <p:nvPr/>
        </p:nvSpPr>
        <p:spPr>
          <a:xfrm>
            <a:off x="2763901" y="4061740"/>
            <a:ext cx="137922" cy="2974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30" name="Straight Connector 28"/>
          <p:cNvCxnSpPr/>
          <p:nvPr/>
        </p:nvCxnSpPr>
        <p:spPr>
          <a:xfrm flipV="1">
            <a:off x="3228622" y="3170421"/>
            <a:ext cx="2156178" cy="215617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3"/>
          <p:cNvGrpSpPr/>
          <p:nvPr/>
        </p:nvGrpSpPr>
        <p:grpSpPr>
          <a:xfrm>
            <a:off x="3909723" y="3051384"/>
            <a:ext cx="1882056" cy="1319105"/>
            <a:chOff x="3909723" y="2488696"/>
            <a:chExt cx="1882056" cy="1319105"/>
          </a:xfrm>
        </p:grpSpPr>
        <p:sp>
          <p:nvSpPr>
            <p:cNvPr id="32" name="Oval 29"/>
            <p:cNvSpPr/>
            <p:nvPr/>
          </p:nvSpPr>
          <p:spPr>
            <a:xfrm>
              <a:off x="3909723" y="2488696"/>
              <a:ext cx="137922" cy="2974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3" name="Oval 30"/>
            <p:cNvSpPr/>
            <p:nvPr/>
          </p:nvSpPr>
          <p:spPr>
            <a:xfrm>
              <a:off x="5653857" y="3510341"/>
              <a:ext cx="137922" cy="2974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34" name="Oval 31"/>
          <p:cNvSpPr/>
          <p:nvPr/>
        </p:nvSpPr>
        <p:spPr>
          <a:xfrm>
            <a:off x="4265323" y="4084318"/>
            <a:ext cx="137922" cy="2974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5" name="BlokTextu 34"/>
          <p:cNvSpPr txBox="1"/>
          <p:nvPr/>
        </p:nvSpPr>
        <p:spPr>
          <a:xfrm>
            <a:off x="2672281" y="271305"/>
            <a:ext cx="3799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Position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axes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unit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cells</a:t>
            </a:r>
            <a:endParaRPr lang="sk-SK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8" name="Skupina 37"/>
          <p:cNvGrpSpPr/>
          <p:nvPr/>
        </p:nvGrpSpPr>
        <p:grpSpPr>
          <a:xfrm>
            <a:off x="3421685" y="1286817"/>
            <a:ext cx="4808854" cy="923820"/>
            <a:chOff x="3421685" y="1286817"/>
            <a:chExt cx="4808854" cy="923820"/>
          </a:xfrm>
        </p:grpSpPr>
        <p:sp>
          <p:nvSpPr>
            <p:cNvPr id="36" name="BlokTextu 35"/>
            <p:cNvSpPr txBox="1"/>
            <p:nvPr/>
          </p:nvSpPr>
          <p:spPr>
            <a:xfrm>
              <a:off x="3421685" y="1316333"/>
              <a:ext cx="230063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Oblique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crystal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system</a:t>
              </a:r>
              <a:endParaRPr lang="sk-SK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Kosodĺžnik 36"/>
            <p:cNvSpPr/>
            <p:nvPr/>
          </p:nvSpPr>
          <p:spPr>
            <a:xfrm flipH="1">
              <a:off x="6544614" y="1286817"/>
              <a:ext cx="1685925" cy="923820"/>
            </a:xfrm>
            <a:prstGeom prst="parallelogram">
              <a:avLst>
                <a:gd name="adj" fmla="val 22507"/>
              </a:avLst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9" grpId="0" animBg="1"/>
      <p:bldP spid="3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/>
          </p:cNvSpPr>
          <p:nvPr/>
        </p:nvSpPr>
        <p:spPr>
          <a:xfrm>
            <a:off x="1692275" y="188640"/>
            <a:ext cx="5759450" cy="649287"/>
          </a:xfrm>
          <a:prstGeom prst="rect">
            <a:avLst/>
          </a:prstGeom>
          <a:solidFill>
            <a:srgbClr val="EFEFEF"/>
          </a:solidFill>
          <a:ln w="28575">
            <a:solidFill>
              <a:srgbClr val="0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61"/>
          <p:cNvSpPr>
            <a:spLocks noChangeArrowheads="1"/>
          </p:cNvSpPr>
          <p:nvPr/>
        </p:nvSpPr>
        <p:spPr bwMode="auto">
          <a:xfrm>
            <a:off x="236662" y="980728"/>
            <a:ext cx="8651128" cy="5616624"/>
          </a:xfrm>
          <a:prstGeom prst="rect">
            <a:avLst/>
          </a:prstGeom>
          <a:solidFill>
            <a:srgbClr val="EFEFE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4" name="Rectangle 5"/>
          <p:cNvSpPr/>
          <p:nvPr/>
        </p:nvSpPr>
        <p:spPr>
          <a:xfrm>
            <a:off x="639776" y="1124744"/>
            <a:ext cx="7860765" cy="540059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2672281" y="271305"/>
            <a:ext cx="3799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Position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axes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unit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cells</a:t>
            </a:r>
            <a:endParaRPr lang="sk-SK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Skupina 5"/>
          <p:cNvGrpSpPr/>
          <p:nvPr/>
        </p:nvGrpSpPr>
        <p:grpSpPr>
          <a:xfrm>
            <a:off x="3260917" y="1286817"/>
            <a:ext cx="4969622" cy="923820"/>
            <a:chOff x="3260917" y="1286817"/>
            <a:chExt cx="4969622" cy="923820"/>
          </a:xfrm>
        </p:grpSpPr>
        <p:sp>
          <p:nvSpPr>
            <p:cNvPr id="7" name="BlokTextu 6"/>
            <p:cNvSpPr txBox="1"/>
            <p:nvPr/>
          </p:nvSpPr>
          <p:spPr>
            <a:xfrm>
              <a:off x="3260917" y="1316333"/>
              <a:ext cx="2608406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Orthogonal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crystal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system</a:t>
              </a:r>
              <a:endParaRPr lang="sk-SK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primitive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cell</a:t>
              </a:r>
              <a:endParaRPr lang="sk-SK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Kosodĺžnik 7"/>
            <p:cNvSpPr/>
            <p:nvPr/>
          </p:nvSpPr>
          <p:spPr>
            <a:xfrm flipH="1">
              <a:off x="6544614" y="1286817"/>
              <a:ext cx="1685925" cy="923820"/>
            </a:xfrm>
            <a:prstGeom prst="parallelogram">
              <a:avLst>
                <a:gd name="adj" fmla="val 0"/>
              </a:avLst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10" name="Group 20"/>
          <p:cNvGrpSpPr/>
          <p:nvPr/>
        </p:nvGrpSpPr>
        <p:grpSpPr>
          <a:xfrm>
            <a:off x="1736822" y="4374683"/>
            <a:ext cx="1517821" cy="2012731"/>
            <a:chOff x="2437557" y="3781851"/>
            <a:chExt cx="1517821" cy="2012731"/>
          </a:xfrm>
        </p:grpSpPr>
        <p:grpSp>
          <p:nvGrpSpPr>
            <p:cNvPr id="11" name="Group 6"/>
            <p:cNvGrpSpPr/>
            <p:nvPr/>
          </p:nvGrpSpPr>
          <p:grpSpPr>
            <a:xfrm>
              <a:off x="2437557" y="3781851"/>
              <a:ext cx="1517821" cy="2012731"/>
              <a:chOff x="1695279" y="3620482"/>
              <a:chExt cx="1517821" cy="2012731"/>
            </a:xfrm>
          </p:grpSpPr>
          <p:sp>
            <p:nvSpPr>
              <p:cNvPr id="13" name="Isosceles Triangle 2"/>
              <p:cNvSpPr/>
              <p:nvPr/>
            </p:nvSpPr>
            <p:spPr>
              <a:xfrm>
                <a:off x="2582479" y="3620482"/>
                <a:ext cx="630621" cy="914400"/>
              </a:xfrm>
              <a:prstGeom prst="triangle">
                <a:avLst>
                  <a:gd name="adj" fmla="val 18254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4" name="Isosceles Triangle 3"/>
              <p:cNvSpPr/>
              <p:nvPr/>
            </p:nvSpPr>
            <p:spPr>
              <a:xfrm rot="10800000">
                <a:off x="1695279" y="4718813"/>
                <a:ext cx="630621" cy="914400"/>
              </a:xfrm>
              <a:prstGeom prst="triangle">
                <a:avLst>
                  <a:gd name="adj" fmla="val 18254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sp>
          <p:nvSpPr>
            <p:cNvPr id="12" name="Oval 19"/>
            <p:cNvSpPr/>
            <p:nvPr/>
          </p:nvSpPr>
          <p:spPr>
            <a:xfrm>
              <a:off x="3125513" y="4631498"/>
              <a:ext cx="137922" cy="2974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15" name="Group 22"/>
          <p:cNvGrpSpPr/>
          <p:nvPr/>
        </p:nvGrpSpPr>
        <p:grpSpPr>
          <a:xfrm>
            <a:off x="2506525" y="4365714"/>
            <a:ext cx="4355212" cy="2012731"/>
            <a:chOff x="2506525" y="3772882"/>
            <a:chExt cx="4355212" cy="2012731"/>
          </a:xfrm>
        </p:grpSpPr>
        <p:grpSp>
          <p:nvGrpSpPr>
            <p:cNvPr id="16" name="Group 18"/>
            <p:cNvGrpSpPr/>
            <p:nvPr/>
          </p:nvGrpSpPr>
          <p:grpSpPr>
            <a:xfrm>
              <a:off x="2506525" y="3772882"/>
              <a:ext cx="4355212" cy="2012731"/>
              <a:chOff x="2506525" y="3772882"/>
              <a:chExt cx="4355212" cy="2012731"/>
            </a:xfrm>
          </p:grpSpPr>
          <p:grpSp>
            <p:nvGrpSpPr>
              <p:cNvPr id="18" name="Group 7"/>
              <p:cNvGrpSpPr/>
              <p:nvPr/>
            </p:nvGrpSpPr>
            <p:grpSpPr>
              <a:xfrm>
                <a:off x="5364012" y="3772882"/>
                <a:ext cx="1497725" cy="2012731"/>
                <a:chOff x="4643249" y="3783640"/>
                <a:chExt cx="1497725" cy="2012731"/>
              </a:xfrm>
            </p:grpSpPr>
            <p:sp>
              <p:nvSpPr>
                <p:cNvPr id="20" name="Isosceles Triangle 4"/>
                <p:cNvSpPr/>
                <p:nvPr/>
              </p:nvSpPr>
              <p:spPr>
                <a:xfrm>
                  <a:off x="5510353" y="3783640"/>
                  <a:ext cx="630621" cy="914400"/>
                </a:xfrm>
                <a:prstGeom prst="triangle">
                  <a:avLst>
                    <a:gd name="adj" fmla="val 18254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21" name="Isosceles Triangle 5"/>
                <p:cNvSpPr/>
                <p:nvPr/>
              </p:nvSpPr>
              <p:spPr>
                <a:xfrm rot="10800000">
                  <a:off x="4643249" y="4881971"/>
                  <a:ext cx="630621" cy="914400"/>
                </a:xfrm>
                <a:prstGeom prst="triangle">
                  <a:avLst>
                    <a:gd name="adj" fmla="val 18254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  <p:cxnSp>
            <p:nvCxnSpPr>
              <p:cNvPr id="19" name="Straight Connector 15"/>
              <p:cNvCxnSpPr/>
              <p:nvPr/>
            </p:nvCxnSpPr>
            <p:spPr>
              <a:xfrm>
                <a:off x="2506525" y="4787150"/>
                <a:ext cx="359305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Oval 21"/>
            <p:cNvSpPr/>
            <p:nvPr/>
          </p:nvSpPr>
          <p:spPr>
            <a:xfrm>
              <a:off x="6039497" y="4627322"/>
              <a:ext cx="137922" cy="2974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22" name="Oval 23"/>
          <p:cNvSpPr/>
          <p:nvPr/>
        </p:nvSpPr>
        <p:spPr>
          <a:xfrm>
            <a:off x="4240583" y="5226418"/>
            <a:ext cx="137922" cy="2974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23" name="Group 32"/>
          <p:cNvGrpSpPr/>
          <p:nvPr/>
        </p:nvGrpSpPr>
        <p:grpSpPr>
          <a:xfrm>
            <a:off x="1742607" y="2205220"/>
            <a:ext cx="5101934" cy="3105203"/>
            <a:chOff x="1752655" y="1612388"/>
            <a:chExt cx="5101934" cy="3105203"/>
          </a:xfrm>
        </p:grpSpPr>
        <p:grpSp>
          <p:nvGrpSpPr>
            <p:cNvPr id="24" name="Group 8"/>
            <p:cNvGrpSpPr/>
            <p:nvPr/>
          </p:nvGrpSpPr>
          <p:grpSpPr>
            <a:xfrm>
              <a:off x="1752655" y="1612388"/>
              <a:ext cx="1517821" cy="2012731"/>
              <a:chOff x="4623153" y="3783640"/>
              <a:chExt cx="1517821" cy="2012731"/>
            </a:xfrm>
          </p:grpSpPr>
          <p:sp>
            <p:nvSpPr>
              <p:cNvPr id="31" name="Isosceles Triangle 9"/>
              <p:cNvSpPr/>
              <p:nvPr/>
            </p:nvSpPr>
            <p:spPr>
              <a:xfrm>
                <a:off x="5510353" y="3783640"/>
                <a:ext cx="630621" cy="914400"/>
              </a:xfrm>
              <a:prstGeom prst="triangle">
                <a:avLst>
                  <a:gd name="adj" fmla="val 18254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32" name="Isosceles Triangle 10"/>
              <p:cNvSpPr/>
              <p:nvPr/>
            </p:nvSpPr>
            <p:spPr>
              <a:xfrm rot="10800000">
                <a:off x="4623153" y="4881971"/>
                <a:ext cx="630621" cy="914400"/>
              </a:xfrm>
              <a:prstGeom prst="triangle">
                <a:avLst>
                  <a:gd name="adj" fmla="val 18254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grpSp>
          <p:nvGrpSpPr>
            <p:cNvPr id="25" name="Group 11"/>
            <p:cNvGrpSpPr/>
            <p:nvPr/>
          </p:nvGrpSpPr>
          <p:grpSpPr>
            <a:xfrm>
              <a:off x="5356864" y="1614181"/>
              <a:ext cx="1497725" cy="2012731"/>
              <a:chOff x="5353277" y="3783640"/>
              <a:chExt cx="1497725" cy="2012731"/>
            </a:xfrm>
          </p:grpSpPr>
          <p:sp>
            <p:nvSpPr>
              <p:cNvPr id="29" name="Isosceles Triangle 12"/>
              <p:cNvSpPr/>
              <p:nvPr/>
            </p:nvSpPr>
            <p:spPr>
              <a:xfrm>
                <a:off x="6220381" y="3783640"/>
                <a:ext cx="630621" cy="914400"/>
              </a:xfrm>
              <a:prstGeom prst="triangle">
                <a:avLst>
                  <a:gd name="adj" fmla="val 18254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30" name="Isosceles Triangle 13"/>
              <p:cNvSpPr/>
              <p:nvPr/>
            </p:nvSpPr>
            <p:spPr>
              <a:xfrm rot="10800000">
                <a:off x="5353277" y="4881971"/>
                <a:ext cx="630621" cy="914400"/>
              </a:xfrm>
              <a:prstGeom prst="triangle">
                <a:avLst>
                  <a:gd name="adj" fmla="val 18254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cxnSp>
          <p:nvCxnSpPr>
            <p:cNvPr id="26" name="Straight Connector 17"/>
            <p:cNvCxnSpPr/>
            <p:nvPr/>
          </p:nvCxnSpPr>
          <p:spPr>
            <a:xfrm flipH="1">
              <a:off x="2492229" y="2653282"/>
              <a:ext cx="13010" cy="206430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4"/>
            <p:cNvSpPr/>
            <p:nvPr/>
          </p:nvSpPr>
          <p:spPr>
            <a:xfrm>
              <a:off x="2437764" y="2471764"/>
              <a:ext cx="137922" cy="2974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8" name="Oval 25"/>
            <p:cNvSpPr/>
            <p:nvPr/>
          </p:nvSpPr>
          <p:spPr>
            <a:xfrm>
              <a:off x="6044310" y="2466119"/>
              <a:ext cx="137922" cy="2974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33" name="Oval 26"/>
          <p:cNvSpPr/>
          <p:nvPr/>
        </p:nvSpPr>
        <p:spPr>
          <a:xfrm>
            <a:off x="2422335" y="4091884"/>
            <a:ext cx="137922" cy="2974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35" name="Group 33"/>
          <p:cNvGrpSpPr/>
          <p:nvPr/>
        </p:nvGrpSpPr>
        <p:grpSpPr>
          <a:xfrm>
            <a:off x="4252621" y="3081528"/>
            <a:ext cx="1915688" cy="1319105"/>
            <a:chOff x="4279517" y="2488696"/>
            <a:chExt cx="1915688" cy="1319105"/>
          </a:xfrm>
        </p:grpSpPr>
        <p:sp>
          <p:nvSpPr>
            <p:cNvPr id="36" name="Oval 29"/>
            <p:cNvSpPr/>
            <p:nvPr/>
          </p:nvSpPr>
          <p:spPr>
            <a:xfrm>
              <a:off x="4279517" y="2488696"/>
              <a:ext cx="137922" cy="2974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7" name="Oval 30"/>
            <p:cNvSpPr/>
            <p:nvPr/>
          </p:nvSpPr>
          <p:spPr>
            <a:xfrm>
              <a:off x="6057283" y="3510341"/>
              <a:ext cx="137922" cy="2974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38" name="Oval 31"/>
          <p:cNvSpPr/>
          <p:nvPr/>
        </p:nvSpPr>
        <p:spPr>
          <a:xfrm>
            <a:off x="4247827" y="4114462"/>
            <a:ext cx="137922" cy="2974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3" grpId="0" animBg="1"/>
      <p:bldP spid="3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/>
          </p:cNvSpPr>
          <p:nvPr/>
        </p:nvSpPr>
        <p:spPr>
          <a:xfrm>
            <a:off x="1692275" y="188640"/>
            <a:ext cx="5759450" cy="649287"/>
          </a:xfrm>
          <a:prstGeom prst="rect">
            <a:avLst/>
          </a:prstGeom>
          <a:solidFill>
            <a:srgbClr val="EFEFEF"/>
          </a:solidFill>
          <a:ln w="28575">
            <a:solidFill>
              <a:srgbClr val="0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61"/>
          <p:cNvSpPr>
            <a:spLocks noChangeArrowheads="1"/>
          </p:cNvSpPr>
          <p:nvPr/>
        </p:nvSpPr>
        <p:spPr bwMode="auto">
          <a:xfrm>
            <a:off x="236662" y="980728"/>
            <a:ext cx="8651128" cy="5616624"/>
          </a:xfrm>
          <a:prstGeom prst="rect">
            <a:avLst/>
          </a:prstGeom>
          <a:solidFill>
            <a:srgbClr val="EFEFE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4" name="Rectangle 5"/>
          <p:cNvSpPr/>
          <p:nvPr/>
        </p:nvSpPr>
        <p:spPr>
          <a:xfrm>
            <a:off x="639776" y="1124744"/>
            <a:ext cx="7860765" cy="540059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2672281" y="271305"/>
            <a:ext cx="3799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Position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axes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unit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cells</a:t>
            </a:r>
            <a:endParaRPr lang="sk-SK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1" name="Skupina 50"/>
          <p:cNvGrpSpPr/>
          <p:nvPr/>
        </p:nvGrpSpPr>
        <p:grpSpPr>
          <a:xfrm>
            <a:off x="1736822" y="2205220"/>
            <a:ext cx="5124915" cy="4182194"/>
            <a:chOff x="1736822" y="2205220"/>
            <a:chExt cx="5124915" cy="4182194"/>
          </a:xfrm>
        </p:grpSpPr>
        <p:sp>
          <p:nvSpPr>
            <p:cNvPr id="17" name="Oval 21"/>
            <p:cNvSpPr/>
            <p:nvPr/>
          </p:nvSpPr>
          <p:spPr>
            <a:xfrm>
              <a:off x="6039497" y="5220154"/>
              <a:ext cx="137922" cy="2974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cxnSp>
          <p:nvCxnSpPr>
            <p:cNvPr id="26" name="Straight Connector 17"/>
            <p:cNvCxnSpPr/>
            <p:nvPr/>
          </p:nvCxnSpPr>
          <p:spPr>
            <a:xfrm flipH="1">
              <a:off x="2482181" y="3246114"/>
              <a:ext cx="13010" cy="206430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26"/>
            <p:cNvSpPr/>
            <p:nvPr/>
          </p:nvSpPr>
          <p:spPr>
            <a:xfrm>
              <a:off x="2422335" y="4091884"/>
              <a:ext cx="137922" cy="2974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grpSp>
          <p:nvGrpSpPr>
            <p:cNvPr id="50" name="Skupina 49"/>
            <p:cNvGrpSpPr/>
            <p:nvPr/>
          </p:nvGrpSpPr>
          <p:grpSpPr>
            <a:xfrm>
              <a:off x="1736822" y="2205220"/>
              <a:ext cx="5124915" cy="4182194"/>
              <a:chOff x="1736822" y="2205220"/>
              <a:chExt cx="5124915" cy="4182194"/>
            </a:xfrm>
          </p:grpSpPr>
          <p:grpSp>
            <p:nvGrpSpPr>
              <p:cNvPr id="9" name="Group 20"/>
              <p:cNvGrpSpPr/>
              <p:nvPr/>
            </p:nvGrpSpPr>
            <p:grpSpPr>
              <a:xfrm>
                <a:off x="1736822" y="4374683"/>
                <a:ext cx="1517821" cy="2012731"/>
                <a:chOff x="2437557" y="3781851"/>
                <a:chExt cx="1517821" cy="2012731"/>
              </a:xfrm>
            </p:grpSpPr>
            <p:grpSp>
              <p:nvGrpSpPr>
                <p:cNvPr id="10" name="Group 6"/>
                <p:cNvGrpSpPr/>
                <p:nvPr/>
              </p:nvGrpSpPr>
              <p:grpSpPr>
                <a:xfrm>
                  <a:off x="2437557" y="3781851"/>
                  <a:ext cx="1517821" cy="2012731"/>
                  <a:chOff x="1695279" y="3620482"/>
                  <a:chExt cx="1517821" cy="2012731"/>
                </a:xfrm>
              </p:grpSpPr>
              <p:sp>
                <p:nvSpPr>
                  <p:cNvPr id="13" name="Isosceles Triangle 2"/>
                  <p:cNvSpPr/>
                  <p:nvPr/>
                </p:nvSpPr>
                <p:spPr>
                  <a:xfrm>
                    <a:off x="2582479" y="3620482"/>
                    <a:ext cx="630621" cy="914400"/>
                  </a:xfrm>
                  <a:prstGeom prst="triangle">
                    <a:avLst>
                      <a:gd name="adj" fmla="val 18254"/>
                    </a:avLst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k-SK"/>
                  </a:p>
                </p:txBody>
              </p:sp>
              <p:sp>
                <p:nvSpPr>
                  <p:cNvPr id="14" name="Isosceles Triangle 3"/>
                  <p:cNvSpPr/>
                  <p:nvPr/>
                </p:nvSpPr>
                <p:spPr>
                  <a:xfrm rot="10800000">
                    <a:off x="1695279" y="4718813"/>
                    <a:ext cx="630621" cy="914400"/>
                  </a:xfrm>
                  <a:prstGeom prst="triangle">
                    <a:avLst>
                      <a:gd name="adj" fmla="val 18254"/>
                    </a:avLst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k-SK"/>
                  </a:p>
                </p:txBody>
              </p:sp>
            </p:grpSp>
            <p:sp>
              <p:nvSpPr>
                <p:cNvPr id="12" name="Oval 19"/>
                <p:cNvSpPr/>
                <p:nvPr/>
              </p:nvSpPr>
              <p:spPr>
                <a:xfrm>
                  <a:off x="3125513" y="4631498"/>
                  <a:ext cx="137922" cy="2974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  <p:grpSp>
            <p:nvGrpSpPr>
              <p:cNvPr id="16" name="Group 7"/>
              <p:cNvGrpSpPr/>
              <p:nvPr/>
            </p:nvGrpSpPr>
            <p:grpSpPr>
              <a:xfrm>
                <a:off x="5364012" y="4365714"/>
                <a:ext cx="1497725" cy="2012731"/>
                <a:chOff x="4643249" y="3783640"/>
                <a:chExt cx="1497725" cy="2012731"/>
              </a:xfrm>
            </p:grpSpPr>
            <p:sp>
              <p:nvSpPr>
                <p:cNvPr id="20" name="Isosceles Triangle 4"/>
                <p:cNvSpPr/>
                <p:nvPr/>
              </p:nvSpPr>
              <p:spPr>
                <a:xfrm>
                  <a:off x="5510353" y="3783640"/>
                  <a:ext cx="630621" cy="914400"/>
                </a:xfrm>
                <a:prstGeom prst="triangle">
                  <a:avLst>
                    <a:gd name="adj" fmla="val 18254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21" name="Isosceles Triangle 5"/>
                <p:cNvSpPr/>
                <p:nvPr/>
              </p:nvSpPr>
              <p:spPr>
                <a:xfrm rot="10800000">
                  <a:off x="4643249" y="4881971"/>
                  <a:ext cx="630621" cy="914400"/>
                </a:xfrm>
                <a:prstGeom prst="triangle">
                  <a:avLst>
                    <a:gd name="adj" fmla="val 18254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  <p:cxnSp>
            <p:nvCxnSpPr>
              <p:cNvPr id="19" name="Straight Connector 15"/>
              <p:cNvCxnSpPr/>
              <p:nvPr/>
            </p:nvCxnSpPr>
            <p:spPr>
              <a:xfrm>
                <a:off x="2506525" y="5379982"/>
                <a:ext cx="359305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Oval 23"/>
              <p:cNvSpPr/>
              <p:nvPr/>
            </p:nvSpPr>
            <p:spPr>
              <a:xfrm>
                <a:off x="4240583" y="5226418"/>
                <a:ext cx="137922" cy="29746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grpSp>
            <p:nvGrpSpPr>
              <p:cNvPr id="23" name="Group 8"/>
              <p:cNvGrpSpPr/>
              <p:nvPr/>
            </p:nvGrpSpPr>
            <p:grpSpPr>
              <a:xfrm>
                <a:off x="1742607" y="2205220"/>
                <a:ext cx="1517821" cy="2012731"/>
                <a:chOff x="4623153" y="3783640"/>
                <a:chExt cx="1517821" cy="2012731"/>
              </a:xfrm>
            </p:grpSpPr>
            <p:sp>
              <p:nvSpPr>
                <p:cNvPr id="31" name="Isosceles Triangle 9"/>
                <p:cNvSpPr/>
                <p:nvPr/>
              </p:nvSpPr>
              <p:spPr>
                <a:xfrm>
                  <a:off x="5510353" y="3783640"/>
                  <a:ext cx="630621" cy="914400"/>
                </a:xfrm>
                <a:prstGeom prst="triangle">
                  <a:avLst>
                    <a:gd name="adj" fmla="val 18254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32" name="Isosceles Triangle 10"/>
                <p:cNvSpPr/>
                <p:nvPr/>
              </p:nvSpPr>
              <p:spPr>
                <a:xfrm rot="10800000">
                  <a:off x="4623153" y="4881971"/>
                  <a:ext cx="630621" cy="914400"/>
                </a:xfrm>
                <a:prstGeom prst="triangle">
                  <a:avLst>
                    <a:gd name="adj" fmla="val 18254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  <p:grpSp>
            <p:nvGrpSpPr>
              <p:cNvPr id="24" name="Group 11"/>
              <p:cNvGrpSpPr/>
              <p:nvPr/>
            </p:nvGrpSpPr>
            <p:grpSpPr>
              <a:xfrm>
                <a:off x="5346816" y="2207013"/>
                <a:ext cx="1497725" cy="2012731"/>
                <a:chOff x="5353277" y="3783640"/>
                <a:chExt cx="1497725" cy="2012731"/>
              </a:xfrm>
            </p:grpSpPr>
            <p:sp>
              <p:nvSpPr>
                <p:cNvPr id="29" name="Isosceles Triangle 12"/>
                <p:cNvSpPr/>
                <p:nvPr/>
              </p:nvSpPr>
              <p:spPr>
                <a:xfrm>
                  <a:off x="6220381" y="3783640"/>
                  <a:ext cx="630621" cy="914400"/>
                </a:xfrm>
                <a:prstGeom prst="triangle">
                  <a:avLst>
                    <a:gd name="adj" fmla="val 18254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30" name="Isosceles Triangle 13"/>
                <p:cNvSpPr/>
                <p:nvPr/>
              </p:nvSpPr>
              <p:spPr>
                <a:xfrm rot="10800000">
                  <a:off x="5353277" y="4881971"/>
                  <a:ext cx="630621" cy="914400"/>
                </a:xfrm>
                <a:prstGeom prst="triangle">
                  <a:avLst>
                    <a:gd name="adj" fmla="val 18254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  <p:sp>
            <p:nvSpPr>
              <p:cNvPr id="27" name="Oval 24"/>
              <p:cNvSpPr/>
              <p:nvPr/>
            </p:nvSpPr>
            <p:spPr>
              <a:xfrm>
                <a:off x="2427716" y="3064596"/>
                <a:ext cx="137922" cy="29746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28" name="Oval 25"/>
              <p:cNvSpPr/>
              <p:nvPr/>
            </p:nvSpPr>
            <p:spPr>
              <a:xfrm>
                <a:off x="6034262" y="3058951"/>
                <a:ext cx="137922" cy="29746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grpSp>
            <p:nvGrpSpPr>
              <p:cNvPr id="25" name="Group 33"/>
              <p:cNvGrpSpPr/>
              <p:nvPr/>
            </p:nvGrpSpPr>
            <p:grpSpPr>
              <a:xfrm>
                <a:off x="4252621" y="3060508"/>
                <a:ext cx="1915688" cy="1340125"/>
                <a:chOff x="4279517" y="2467676"/>
                <a:chExt cx="1915688" cy="1340125"/>
              </a:xfrm>
            </p:grpSpPr>
            <p:sp>
              <p:nvSpPr>
                <p:cNvPr id="36" name="Oval 29"/>
                <p:cNvSpPr/>
                <p:nvPr/>
              </p:nvSpPr>
              <p:spPr>
                <a:xfrm>
                  <a:off x="4279517" y="2467676"/>
                  <a:ext cx="137922" cy="2974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37" name="Oval 30"/>
                <p:cNvSpPr/>
                <p:nvPr/>
              </p:nvSpPr>
              <p:spPr>
                <a:xfrm>
                  <a:off x="6057283" y="3510341"/>
                  <a:ext cx="137922" cy="2974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</p:grpSp>
      </p:grpSp>
      <p:grpSp>
        <p:nvGrpSpPr>
          <p:cNvPr id="44" name="Skupina 43"/>
          <p:cNvGrpSpPr/>
          <p:nvPr/>
        </p:nvGrpSpPr>
        <p:grpSpPr>
          <a:xfrm>
            <a:off x="3260917" y="1286817"/>
            <a:ext cx="4969622" cy="923820"/>
            <a:chOff x="3260917" y="1286817"/>
            <a:chExt cx="4969622" cy="923820"/>
          </a:xfrm>
        </p:grpSpPr>
        <p:grpSp>
          <p:nvGrpSpPr>
            <p:cNvPr id="6" name="Skupina 5"/>
            <p:cNvGrpSpPr/>
            <p:nvPr/>
          </p:nvGrpSpPr>
          <p:grpSpPr>
            <a:xfrm>
              <a:off x="3260917" y="1286817"/>
              <a:ext cx="4969622" cy="923820"/>
              <a:chOff x="3260917" y="1286817"/>
              <a:chExt cx="4969622" cy="923820"/>
            </a:xfrm>
          </p:grpSpPr>
          <p:sp>
            <p:nvSpPr>
              <p:cNvPr id="7" name="BlokTextu 6"/>
              <p:cNvSpPr txBox="1"/>
              <p:nvPr/>
            </p:nvSpPr>
            <p:spPr>
              <a:xfrm>
                <a:off x="3260917" y="1316333"/>
                <a:ext cx="2608406" cy="6463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k-SK" dirty="0" err="1" smtClean="0">
                    <a:latin typeface="Times New Roman" pitchFamily="18" charset="0"/>
                    <a:cs typeface="Times New Roman" pitchFamily="18" charset="0"/>
                  </a:rPr>
                  <a:t>Orthogonal</a:t>
                </a:r>
                <a:r>
                  <a:rPr lang="sk-SK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sk-SK" dirty="0" err="1" smtClean="0">
                    <a:latin typeface="Times New Roman" pitchFamily="18" charset="0"/>
                    <a:cs typeface="Times New Roman" pitchFamily="18" charset="0"/>
                  </a:rPr>
                  <a:t>crystal</a:t>
                </a:r>
                <a:r>
                  <a:rPr lang="sk-SK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sk-SK" dirty="0" err="1" smtClean="0">
                    <a:latin typeface="Times New Roman" pitchFamily="18" charset="0"/>
                    <a:cs typeface="Times New Roman" pitchFamily="18" charset="0"/>
                  </a:rPr>
                  <a:t>system</a:t>
                </a:r>
                <a:endParaRPr lang="sk-SK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sk-SK" dirty="0" err="1" smtClean="0">
                    <a:latin typeface="Times New Roman" pitchFamily="18" charset="0"/>
                    <a:cs typeface="Times New Roman" pitchFamily="18" charset="0"/>
                  </a:rPr>
                  <a:t>centered</a:t>
                </a:r>
                <a:r>
                  <a:rPr lang="sk-SK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sk-SK" dirty="0" err="1" smtClean="0">
                    <a:latin typeface="Times New Roman" pitchFamily="18" charset="0"/>
                    <a:cs typeface="Times New Roman" pitchFamily="18" charset="0"/>
                  </a:rPr>
                  <a:t>cell</a:t>
                </a:r>
                <a:endParaRPr lang="sk-SK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" name="Kosodĺžnik 7"/>
              <p:cNvSpPr/>
              <p:nvPr/>
            </p:nvSpPr>
            <p:spPr>
              <a:xfrm flipH="1">
                <a:off x="6544614" y="1286817"/>
                <a:ext cx="1685925" cy="923820"/>
              </a:xfrm>
              <a:prstGeom prst="parallelogram">
                <a:avLst>
                  <a:gd name="adj" fmla="val 0"/>
                </a:avLst>
              </a:prstGeom>
              <a:noFill/>
              <a:ln w="190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sp>
          <p:nvSpPr>
            <p:cNvPr id="39" name="Ovál 38"/>
            <p:cNvSpPr/>
            <p:nvPr/>
          </p:nvSpPr>
          <p:spPr>
            <a:xfrm>
              <a:off x="7352812" y="1714792"/>
              <a:ext cx="63156" cy="6315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45" name="Group 20"/>
          <p:cNvGrpSpPr/>
          <p:nvPr/>
        </p:nvGrpSpPr>
        <p:grpSpPr>
          <a:xfrm>
            <a:off x="3560365" y="3244822"/>
            <a:ext cx="1517821" cy="2012731"/>
            <a:chOff x="2437557" y="3781851"/>
            <a:chExt cx="1517821" cy="2012731"/>
          </a:xfrm>
        </p:grpSpPr>
        <p:grpSp>
          <p:nvGrpSpPr>
            <p:cNvPr id="46" name="Group 6"/>
            <p:cNvGrpSpPr/>
            <p:nvPr/>
          </p:nvGrpSpPr>
          <p:grpSpPr>
            <a:xfrm>
              <a:off x="2437557" y="3781851"/>
              <a:ext cx="1517821" cy="2012731"/>
              <a:chOff x="1695279" y="3620482"/>
              <a:chExt cx="1517821" cy="2012731"/>
            </a:xfrm>
          </p:grpSpPr>
          <p:sp>
            <p:nvSpPr>
              <p:cNvPr id="48" name="Isosceles Triangle 2"/>
              <p:cNvSpPr/>
              <p:nvPr/>
            </p:nvSpPr>
            <p:spPr>
              <a:xfrm>
                <a:off x="2582479" y="3620482"/>
                <a:ext cx="630621" cy="914400"/>
              </a:xfrm>
              <a:prstGeom prst="triangle">
                <a:avLst>
                  <a:gd name="adj" fmla="val 18254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49" name="Isosceles Triangle 3"/>
              <p:cNvSpPr/>
              <p:nvPr/>
            </p:nvSpPr>
            <p:spPr>
              <a:xfrm rot="10800000">
                <a:off x="1695279" y="4718813"/>
                <a:ext cx="630621" cy="914400"/>
              </a:xfrm>
              <a:prstGeom prst="triangle">
                <a:avLst>
                  <a:gd name="adj" fmla="val 18254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sp>
          <p:nvSpPr>
            <p:cNvPr id="47" name="Oval 19"/>
            <p:cNvSpPr/>
            <p:nvPr/>
          </p:nvSpPr>
          <p:spPr>
            <a:xfrm>
              <a:off x="3125513" y="4631498"/>
              <a:ext cx="137922" cy="2974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52" name="Ovál 51"/>
          <p:cNvSpPr/>
          <p:nvPr/>
        </p:nvSpPr>
        <p:spPr>
          <a:xfrm>
            <a:off x="4257622" y="4252962"/>
            <a:ext cx="63156" cy="631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62" name="Rovná spojnica 61"/>
          <p:cNvCxnSpPr/>
          <p:nvPr/>
        </p:nvCxnSpPr>
        <p:spPr>
          <a:xfrm flipV="1">
            <a:off x="2508858" y="4256702"/>
            <a:ext cx="1810894" cy="111635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23"/>
          <p:cNvSpPr/>
          <p:nvPr/>
        </p:nvSpPr>
        <p:spPr>
          <a:xfrm>
            <a:off x="3337293" y="4668828"/>
            <a:ext cx="137922" cy="2974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75" name="Skupina 74"/>
          <p:cNvGrpSpPr/>
          <p:nvPr/>
        </p:nvGrpSpPr>
        <p:grpSpPr>
          <a:xfrm>
            <a:off x="3320928" y="3581549"/>
            <a:ext cx="1961467" cy="1385281"/>
            <a:chOff x="3320928" y="3581549"/>
            <a:chExt cx="1961467" cy="1385281"/>
          </a:xfrm>
        </p:grpSpPr>
        <p:sp>
          <p:nvSpPr>
            <p:cNvPr id="72" name="Oval 23"/>
            <p:cNvSpPr/>
            <p:nvPr/>
          </p:nvSpPr>
          <p:spPr>
            <a:xfrm>
              <a:off x="3320928" y="3581549"/>
              <a:ext cx="137922" cy="2974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3" name="Oval 23"/>
            <p:cNvSpPr/>
            <p:nvPr/>
          </p:nvSpPr>
          <p:spPr>
            <a:xfrm>
              <a:off x="5144473" y="4669370"/>
              <a:ext cx="137922" cy="2974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4" name="Oval 23"/>
            <p:cNvSpPr/>
            <p:nvPr/>
          </p:nvSpPr>
          <p:spPr>
            <a:xfrm>
              <a:off x="5139217" y="3581549"/>
              <a:ext cx="137922" cy="2974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6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/>
          </p:cNvSpPr>
          <p:nvPr/>
        </p:nvSpPr>
        <p:spPr>
          <a:xfrm>
            <a:off x="1692275" y="188640"/>
            <a:ext cx="5759450" cy="649287"/>
          </a:xfrm>
          <a:prstGeom prst="rect">
            <a:avLst/>
          </a:prstGeom>
          <a:solidFill>
            <a:srgbClr val="EFEFEF"/>
          </a:solidFill>
          <a:ln w="28575">
            <a:solidFill>
              <a:srgbClr val="0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61"/>
          <p:cNvSpPr>
            <a:spLocks noChangeArrowheads="1"/>
          </p:cNvSpPr>
          <p:nvPr/>
        </p:nvSpPr>
        <p:spPr bwMode="auto">
          <a:xfrm>
            <a:off x="236662" y="980728"/>
            <a:ext cx="8651128" cy="5616624"/>
          </a:xfrm>
          <a:prstGeom prst="rect">
            <a:avLst/>
          </a:prstGeom>
          <a:solidFill>
            <a:srgbClr val="EFEFE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4" name="Rectangle 5"/>
          <p:cNvSpPr/>
          <p:nvPr/>
        </p:nvSpPr>
        <p:spPr>
          <a:xfrm>
            <a:off x="639776" y="1124744"/>
            <a:ext cx="7860765" cy="540059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2672281" y="271305"/>
            <a:ext cx="3799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Position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axes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unit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cells</a:t>
            </a:r>
            <a:endParaRPr lang="sk-SK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Skupina 6"/>
          <p:cNvGrpSpPr/>
          <p:nvPr/>
        </p:nvGrpSpPr>
        <p:grpSpPr>
          <a:xfrm>
            <a:off x="3294612" y="1286817"/>
            <a:ext cx="4935926" cy="923820"/>
            <a:chOff x="3294612" y="1286817"/>
            <a:chExt cx="4935926" cy="923820"/>
          </a:xfrm>
        </p:grpSpPr>
        <p:sp>
          <p:nvSpPr>
            <p:cNvPr id="8" name="BlokTextu 7"/>
            <p:cNvSpPr txBox="1"/>
            <p:nvPr/>
          </p:nvSpPr>
          <p:spPr>
            <a:xfrm>
              <a:off x="3294612" y="1316333"/>
              <a:ext cx="254101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Tetragonal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crystal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system</a:t>
              </a:r>
              <a:endParaRPr lang="sk-SK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Kosodĺžnik 8"/>
            <p:cNvSpPr/>
            <p:nvPr/>
          </p:nvSpPr>
          <p:spPr>
            <a:xfrm flipH="1">
              <a:off x="7273158" y="1286817"/>
              <a:ext cx="957380" cy="923820"/>
            </a:xfrm>
            <a:prstGeom prst="parallelogram">
              <a:avLst>
                <a:gd name="adj" fmla="val 0"/>
              </a:avLst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12" name="Group 8"/>
          <p:cNvGrpSpPr/>
          <p:nvPr/>
        </p:nvGrpSpPr>
        <p:grpSpPr>
          <a:xfrm>
            <a:off x="2292183" y="4682561"/>
            <a:ext cx="1676569" cy="1669253"/>
            <a:chOff x="1567789" y="4030941"/>
            <a:chExt cx="1676569" cy="1669253"/>
          </a:xfrm>
        </p:grpSpPr>
        <p:grpSp>
          <p:nvGrpSpPr>
            <p:cNvPr id="13" name="Group 6"/>
            <p:cNvGrpSpPr/>
            <p:nvPr/>
          </p:nvGrpSpPr>
          <p:grpSpPr>
            <a:xfrm>
              <a:off x="1567789" y="4030941"/>
              <a:ext cx="1676569" cy="1669253"/>
              <a:chOff x="1567789" y="4030941"/>
              <a:chExt cx="1676569" cy="1669253"/>
            </a:xfrm>
          </p:grpSpPr>
          <p:sp>
            <p:nvSpPr>
              <p:cNvPr id="15" name="Isosceles Triangle 2"/>
              <p:cNvSpPr/>
              <p:nvPr/>
            </p:nvSpPr>
            <p:spPr>
              <a:xfrm>
                <a:off x="2424561" y="4030941"/>
                <a:ext cx="384866" cy="691455"/>
              </a:xfrm>
              <a:prstGeom prst="triangle">
                <a:avLst>
                  <a:gd name="adj" fmla="val 18750"/>
                </a:avLst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6" name="Isosceles Triangle 3"/>
              <p:cNvSpPr/>
              <p:nvPr/>
            </p:nvSpPr>
            <p:spPr>
              <a:xfrm rot="16200000">
                <a:off x="1721084" y="4322329"/>
                <a:ext cx="384866" cy="691455"/>
              </a:xfrm>
              <a:prstGeom prst="triangle">
                <a:avLst>
                  <a:gd name="adj" fmla="val 18750"/>
                </a:avLst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7" name="Isosceles Triangle 4"/>
              <p:cNvSpPr/>
              <p:nvPr/>
            </p:nvSpPr>
            <p:spPr>
              <a:xfrm rot="10800000">
                <a:off x="2019788" y="5008739"/>
                <a:ext cx="384866" cy="691455"/>
              </a:xfrm>
              <a:prstGeom prst="triangle">
                <a:avLst>
                  <a:gd name="adj" fmla="val 18750"/>
                </a:avLst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8" name="Isosceles Triangle 5"/>
              <p:cNvSpPr/>
              <p:nvPr/>
            </p:nvSpPr>
            <p:spPr>
              <a:xfrm rot="5400000">
                <a:off x="2706198" y="4722228"/>
                <a:ext cx="384866" cy="691455"/>
              </a:xfrm>
              <a:prstGeom prst="triangle">
                <a:avLst>
                  <a:gd name="adj" fmla="val 18750"/>
                </a:avLst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sp>
          <p:nvSpPr>
            <p:cNvPr id="14" name="Diamond 7"/>
            <p:cNvSpPr/>
            <p:nvPr/>
          </p:nvSpPr>
          <p:spPr>
            <a:xfrm>
              <a:off x="2295449" y="4753991"/>
              <a:ext cx="222282" cy="222282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19" name="Group 33"/>
          <p:cNvGrpSpPr/>
          <p:nvPr/>
        </p:nvGrpSpPr>
        <p:grpSpPr>
          <a:xfrm>
            <a:off x="2274369" y="1790920"/>
            <a:ext cx="4564252" cy="4558915"/>
            <a:chOff x="2274369" y="1139300"/>
            <a:chExt cx="4564252" cy="4558915"/>
          </a:xfrm>
        </p:grpSpPr>
        <p:grpSp>
          <p:nvGrpSpPr>
            <p:cNvPr id="20" name="Group 9"/>
            <p:cNvGrpSpPr/>
            <p:nvPr/>
          </p:nvGrpSpPr>
          <p:grpSpPr>
            <a:xfrm>
              <a:off x="5152157" y="4028962"/>
              <a:ext cx="1676569" cy="1669253"/>
              <a:chOff x="1567789" y="4030941"/>
              <a:chExt cx="1676569" cy="1669253"/>
            </a:xfrm>
          </p:grpSpPr>
          <p:grpSp>
            <p:nvGrpSpPr>
              <p:cNvPr id="37" name="Group 6"/>
              <p:cNvGrpSpPr/>
              <p:nvPr/>
            </p:nvGrpSpPr>
            <p:grpSpPr>
              <a:xfrm>
                <a:off x="1567789" y="4030941"/>
                <a:ext cx="1676569" cy="1669253"/>
                <a:chOff x="1567789" y="4030941"/>
                <a:chExt cx="1676569" cy="1669253"/>
              </a:xfrm>
            </p:grpSpPr>
            <p:sp>
              <p:nvSpPr>
                <p:cNvPr id="39" name="Isosceles Triangle 2"/>
                <p:cNvSpPr/>
                <p:nvPr/>
              </p:nvSpPr>
              <p:spPr>
                <a:xfrm>
                  <a:off x="2424561" y="4030941"/>
                  <a:ext cx="384866" cy="691455"/>
                </a:xfrm>
                <a:prstGeom prst="triangle">
                  <a:avLst>
                    <a:gd name="adj" fmla="val 18750"/>
                  </a:avLst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40" name="Isosceles Triangle 13"/>
                <p:cNvSpPr/>
                <p:nvPr/>
              </p:nvSpPr>
              <p:spPr>
                <a:xfrm rot="16200000">
                  <a:off x="1721084" y="4322329"/>
                  <a:ext cx="384866" cy="691455"/>
                </a:xfrm>
                <a:prstGeom prst="triangle">
                  <a:avLst>
                    <a:gd name="adj" fmla="val 18750"/>
                  </a:avLst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41" name="Isosceles Triangle 14"/>
                <p:cNvSpPr/>
                <p:nvPr/>
              </p:nvSpPr>
              <p:spPr>
                <a:xfrm rot="10800000">
                  <a:off x="2019788" y="5008739"/>
                  <a:ext cx="384866" cy="691455"/>
                </a:xfrm>
                <a:prstGeom prst="triangle">
                  <a:avLst>
                    <a:gd name="adj" fmla="val 18750"/>
                  </a:avLst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42" name="Isosceles Triangle 15"/>
                <p:cNvSpPr/>
                <p:nvPr/>
              </p:nvSpPr>
              <p:spPr>
                <a:xfrm rot="5400000">
                  <a:off x="2706198" y="4722228"/>
                  <a:ext cx="384866" cy="691455"/>
                </a:xfrm>
                <a:prstGeom prst="triangle">
                  <a:avLst>
                    <a:gd name="adj" fmla="val 18750"/>
                  </a:avLst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  <p:sp>
            <p:nvSpPr>
              <p:cNvPr id="38" name="Diamond 11"/>
              <p:cNvSpPr/>
              <p:nvPr/>
            </p:nvSpPr>
            <p:spPr>
              <a:xfrm>
                <a:off x="2295449" y="4753991"/>
                <a:ext cx="222282" cy="222282"/>
              </a:xfrm>
              <a:prstGeom prst="diamon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grpSp>
          <p:nvGrpSpPr>
            <p:cNvPr id="21" name="Group 16"/>
            <p:cNvGrpSpPr/>
            <p:nvPr/>
          </p:nvGrpSpPr>
          <p:grpSpPr>
            <a:xfrm>
              <a:off x="5162052" y="1153154"/>
              <a:ext cx="1676569" cy="1669253"/>
              <a:chOff x="1567789" y="4030941"/>
              <a:chExt cx="1676569" cy="1669253"/>
            </a:xfrm>
          </p:grpSpPr>
          <p:grpSp>
            <p:nvGrpSpPr>
              <p:cNvPr id="31" name="Group 6"/>
              <p:cNvGrpSpPr/>
              <p:nvPr/>
            </p:nvGrpSpPr>
            <p:grpSpPr>
              <a:xfrm>
                <a:off x="1567789" y="4030941"/>
                <a:ext cx="1676569" cy="1669253"/>
                <a:chOff x="1567789" y="4030941"/>
                <a:chExt cx="1676569" cy="1669253"/>
              </a:xfrm>
            </p:grpSpPr>
            <p:sp>
              <p:nvSpPr>
                <p:cNvPr id="33" name="Isosceles Triangle 2"/>
                <p:cNvSpPr/>
                <p:nvPr/>
              </p:nvSpPr>
              <p:spPr>
                <a:xfrm>
                  <a:off x="2424561" y="4030941"/>
                  <a:ext cx="384866" cy="691455"/>
                </a:xfrm>
                <a:prstGeom prst="triangle">
                  <a:avLst>
                    <a:gd name="adj" fmla="val 18750"/>
                  </a:avLst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34" name="Isosceles Triangle 20"/>
                <p:cNvSpPr/>
                <p:nvPr/>
              </p:nvSpPr>
              <p:spPr>
                <a:xfrm rot="16200000">
                  <a:off x="1721084" y="4322329"/>
                  <a:ext cx="384866" cy="691455"/>
                </a:xfrm>
                <a:prstGeom prst="triangle">
                  <a:avLst>
                    <a:gd name="adj" fmla="val 18750"/>
                  </a:avLst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35" name="Isosceles Triangle 21"/>
                <p:cNvSpPr/>
                <p:nvPr/>
              </p:nvSpPr>
              <p:spPr>
                <a:xfrm rot="10800000">
                  <a:off x="2019788" y="5008739"/>
                  <a:ext cx="384866" cy="691455"/>
                </a:xfrm>
                <a:prstGeom prst="triangle">
                  <a:avLst>
                    <a:gd name="adj" fmla="val 18750"/>
                  </a:avLst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36" name="Isosceles Triangle 22"/>
                <p:cNvSpPr/>
                <p:nvPr/>
              </p:nvSpPr>
              <p:spPr>
                <a:xfrm rot="5400000">
                  <a:off x="2706198" y="4722228"/>
                  <a:ext cx="384866" cy="691455"/>
                </a:xfrm>
                <a:prstGeom prst="triangle">
                  <a:avLst>
                    <a:gd name="adj" fmla="val 18750"/>
                  </a:avLst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  <p:sp>
            <p:nvSpPr>
              <p:cNvPr id="32" name="Diamond 18"/>
              <p:cNvSpPr/>
              <p:nvPr/>
            </p:nvSpPr>
            <p:spPr>
              <a:xfrm>
                <a:off x="2295449" y="4753991"/>
                <a:ext cx="222282" cy="222282"/>
              </a:xfrm>
              <a:prstGeom prst="diamon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grpSp>
          <p:nvGrpSpPr>
            <p:cNvPr id="22" name="Group 23"/>
            <p:cNvGrpSpPr/>
            <p:nvPr/>
          </p:nvGrpSpPr>
          <p:grpSpPr>
            <a:xfrm>
              <a:off x="2274369" y="1139300"/>
              <a:ext cx="1676569" cy="1669253"/>
              <a:chOff x="1567789" y="4030941"/>
              <a:chExt cx="1676569" cy="1669253"/>
            </a:xfrm>
          </p:grpSpPr>
          <p:grpSp>
            <p:nvGrpSpPr>
              <p:cNvPr id="25" name="Group 6"/>
              <p:cNvGrpSpPr/>
              <p:nvPr/>
            </p:nvGrpSpPr>
            <p:grpSpPr>
              <a:xfrm>
                <a:off x="1567789" y="4030941"/>
                <a:ext cx="1676569" cy="1669253"/>
                <a:chOff x="1567789" y="4030941"/>
                <a:chExt cx="1676569" cy="1669253"/>
              </a:xfrm>
            </p:grpSpPr>
            <p:sp>
              <p:nvSpPr>
                <p:cNvPr id="27" name="Isosceles Triangle 2"/>
                <p:cNvSpPr/>
                <p:nvPr/>
              </p:nvSpPr>
              <p:spPr>
                <a:xfrm>
                  <a:off x="2424561" y="4030941"/>
                  <a:ext cx="384866" cy="691455"/>
                </a:xfrm>
                <a:prstGeom prst="triangle">
                  <a:avLst>
                    <a:gd name="adj" fmla="val 18750"/>
                  </a:avLst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28" name="Isosceles Triangle 27"/>
                <p:cNvSpPr/>
                <p:nvPr/>
              </p:nvSpPr>
              <p:spPr>
                <a:xfrm rot="16200000">
                  <a:off x="1721084" y="4322329"/>
                  <a:ext cx="384866" cy="691455"/>
                </a:xfrm>
                <a:prstGeom prst="triangle">
                  <a:avLst>
                    <a:gd name="adj" fmla="val 18750"/>
                  </a:avLst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29" name="Isosceles Triangle 28"/>
                <p:cNvSpPr/>
                <p:nvPr/>
              </p:nvSpPr>
              <p:spPr>
                <a:xfrm rot="10800000">
                  <a:off x="2019788" y="5008739"/>
                  <a:ext cx="384866" cy="691455"/>
                </a:xfrm>
                <a:prstGeom prst="triangle">
                  <a:avLst>
                    <a:gd name="adj" fmla="val 18750"/>
                  </a:avLst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30" name="Isosceles Triangle 29"/>
                <p:cNvSpPr/>
                <p:nvPr/>
              </p:nvSpPr>
              <p:spPr>
                <a:xfrm rot="5400000">
                  <a:off x="2706198" y="4722228"/>
                  <a:ext cx="384866" cy="691455"/>
                </a:xfrm>
                <a:prstGeom prst="triangle">
                  <a:avLst>
                    <a:gd name="adj" fmla="val 18750"/>
                  </a:avLst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  <p:sp>
            <p:nvSpPr>
              <p:cNvPr id="26" name="Diamond 25"/>
              <p:cNvSpPr/>
              <p:nvPr/>
            </p:nvSpPr>
            <p:spPr>
              <a:xfrm>
                <a:off x="2295449" y="4753991"/>
                <a:ext cx="222282" cy="222282"/>
              </a:xfrm>
              <a:prstGeom prst="diamon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cxnSp>
          <p:nvCxnSpPr>
            <p:cNvPr id="23" name="Straight Connector 31"/>
            <p:cNvCxnSpPr/>
            <p:nvPr/>
          </p:nvCxnSpPr>
          <p:spPr>
            <a:xfrm>
              <a:off x="3123210" y="4868903"/>
              <a:ext cx="288570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32"/>
            <p:cNvCxnSpPr/>
            <p:nvPr/>
          </p:nvCxnSpPr>
          <p:spPr>
            <a:xfrm rot="5400000">
              <a:off x="1673806" y="3418114"/>
              <a:ext cx="288570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Diamond 34"/>
          <p:cNvSpPr/>
          <p:nvPr/>
        </p:nvSpPr>
        <p:spPr>
          <a:xfrm>
            <a:off x="4455196" y="3980015"/>
            <a:ext cx="222282" cy="222282"/>
          </a:xfrm>
          <a:prstGeom prst="diamon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4" name="Oval 35"/>
          <p:cNvSpPr/>
          <p:nvPr/>
        </p:nvSpPr>
        <p:spPr>
          <a:xfrm>
            <a:off x="4497719" y="5370651"/>
            <a:ext cx="137922" cy="2974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45" name="Group 39"/>
          <p:cNvGrpSpPr/>
          <p:nvPr/>
        </p:nvGrpSpPr>
        <p:grpSpPr>
          <a:xfrm>
            <a:off x="3043364" y="2490585"/>
            <a:ext cx="3032194" cy="1727098"/>
            <a:chOff x="3043364" y="1838965"/>
            <a:chExt cx="3032194" cy="1727098"/>
          </a:xfrm>
        </p:grpSpPr>
        <p:sp>
          <p:nvSpPr>
            <p:cNvPr id="46" name="Oval 36"/>
            <p:cNvSpPr/>
            <p:nvPr/>
          </p:nvSpPr>
          <p:spPr>
            <a:xfrm>
              <a:off x="4489172" y="1838965"/>
              <a:ext cx="137922" cy="2974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7" name="Oval 37"/>
            <p:cNvSpPr/>
            <p:nvPr/>
          </p:nvSpPr>
          <p:spPr>
            <a:xfrm>
              <a:off x="3043364" y="3268603"/>
              <a:ext cx="137922" cy="2974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8" name="Oval 38"/>
            <p:cNvSpPr/>
            <p:nvPr/>
          </p:nvSpPr>
          <p:spPr>
            <a:xfrm>
              <a:off x="5937636" y="3268603"/>
              <a:ext cx="137922" cy="2974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/>
          </p:cNvSpPr>
          <p:nvPr/>
        </p:nvSpPr>
        <p:spPr>
          <a:xfrm>
            <a:off x="1692275" y="188640"/>
            <a:ext cx="5759450" cy="649287"/>
          </a:xfrm>
          <a:prstGeom prst="rect">
            <a:avLst/>
          </a:prstGeom>
          <a:solidFill>
            <a:srgbClr val="EFEFEF"/>
          </a:solidFill>
          <a:ln w="28575">
            <a:solidFill>
              <a:srgbClr val="0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61"/>
          <p:cNvSpPr>
            <a:spLocks noChangeArrowheads="1"/>
          </p:cNvSpPr>
          <p:nvPr/>
        </p:nvSpPr>
        <p:spPr bwMode="auto">
          <a:xfrm>
            <a:off x="236662" y="980728"/>
            <a:ext cx="8651128" cy="5616624"/>
          </a:xfrm>
          <a:prstGeom prst="rect">
            <a:avLst/>
          </a:prstGeom>
          <a:solidFill>
            <a:srgbClr val="EFEFE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4" name="Rectangle 5"/>
          <p:cNvSpPr/>
          <p:nvPr/>
        </p:nvSpPr>
        <p:spPr>
          <a:xfrm>
            <a:off x="639776" y="1124744"/>
            <a:ext cx="7860765" cy="540059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2672281" y="271305"/>
            <a:ext cx="3799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Position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axes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unit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cells</a:t>
            </a:r>
            <a:endParaRPr lang="sk-SK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Skupina 6"/>
          <p:cNvGrpSpPr/>
          <p:nvPr/>
        </p:nvGrpSpPr>
        <p:grpSpPr>
          <a:xfrm>
            <a:off x="3286565" y="1286817"/>
            <a:ext cx="4943974" cy="923820"/>
            <a:chOff x="3286565" y="1286817"/>
            <a:chExt cx="4943974" cy="923820"/>
          </a:xfrm>
        </p:grpSpPr>
        <p:sp>
          <p:nvSpPr>
            <p:cNvPr id="8" name="BlokTextu 7"/>
            <p:cNvSpPr txBox="1"/>
            <p:nvPr/>
          </p:nvSpPr>
          <p:spPr>
            <a:xfrm>
              <a:off x="3286565" y="1316333"/>
              <a:ext cx="2557111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Hexagonal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crystal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system</a:t>
              </a:r>
              <a:endParaRPr lang="sk-SK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Kosodĺžnik 8"/>
            <p:cNvSpPr/>
            <p:nvPr/>
          </p:nvSpPr>
          <p:spPr>
            <a:xfrm flipH="1">
              <a:off x="6544614" y="1286817"/>
              <a:ext cx="1685925" cy="923820"/>
            </a:xfrm>
            <a:prstGeom prst="parallelogram">
              <a:avLst>
                <a:gd name="adj" fmla="val 59160"/>
              </a:avLst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12" name="Group 60"/>
          <p:cNvGrpSpPr/>
          <p:nvPr/>
        </p:nvGrpSpPr>
        <p:grpSpPr>
          <a:xfrm>
            <a:off x="3112592" y="4685914"/>
            <a:ext cx="1486172" cy="1337772"/>
            <a:chOff x="3112592" y="4170924"/>
            <a:chExt cx="1486172" cy="1337772"/>
          </a:xfrm>
        </p:grpSpPr>
        <p:grpSp>
          <p:nvGrpSpPr>
            <p:cNvPr id="13" name="Group 29"/>
            <p:cNvGrpSpPr/>
            <p:nvPr/>
          </p:nvGrpSpPr>
          <p:grpSpPr>
            <a:xfrm>
              <a:off x="3112592" y="4170924"/>
              <a:ext cx="1486172" cy="1337772"/>
              <a:chOff x="739611" y="3290846"/>
              <a:chExt cx="1195325" cy="1075967"/>
            </a:xfrm>
          </p:grpSpPr>
          <p:sp>
            <p:nvSpPr>
              <p:cNvPr id="15" name="Isosceles Triangle 21"/>
              <p:cNvSpPr/>
              <p:nvPr/>
            </p:nvSpPr>
            <p:spPr>
              <a:xfrm>
                <a:off x="1389655" y="3290846"/>
                <a:ext cx="281674" cy="506058"/>
              </a:xfrm>
              <a:prstGeom prst="triangle">
                <a:avLst>
                  <a:gd name="adj" fmla="val 18750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6" name="Isosceles Triangle 22"/>
              <p:cNvSpPr/>
              <p:nvPr/>
            </p:nvSpPr>
            <p:spPr>
              <a:xfrm rot="7200000">
                <a:off x="1354644" y="3886021"/>
                <a:ext cx="281674" cy="506058"/>
              </a:xfrm>
              <a:prstGeom prst="triangle">
                <a:avLst>
                  <a:gd name="adj" fmla="val 18750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7" name="Isosceles Triangle 23"/>
              <p:cNvSpPr/>
              <p:nvPr/>
            </p:nvSpPr>
            <p:spPr>
              <a:xfrm rot="14400000">
                <a:off x="851803" y="3564558"/>
                <a:ext cx="281674" cy="506058"/>
              </a:xfrm>
              <a:prstGeom prst="triangle">
                <a:avLst>
                  <a:gd name="adj" fmla="val 18750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8" name="Isosceles Triangle 25"/>
              <p:cNvSpPr/>
              <p:nvPr/>
            </p:nvSpPr>
            <p:spPr>
              <a:xfrm rot="3600000">
                <a:off x="1541070" y="3593487"/>
                <a:ext cx="281674" cy="506058"/>
              </a:xfrm>
              <a:prstGeom prst="triangle">
                <a:avLst>
                  <a:gd name="adj" fmla="val 18750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9" name="Isosceles Triangle 26"/>
              <p:cNvSpPr/>
              <p:nvPr/>
            </p:nvSpPr>
            <p:spPr>
              <a:xfrm rot="10800000">
                <a:off x="1008128" y="3860755"/>
                <a:ext cx="281674" cy="506058"/>
              </a:xfrm>
              <a:prstGeom prst="triangle">
                <a:avLst>
                  <a:gd name="adj" fmla="val 18750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20" name="Isosceles Triangle 27"/>
              <p:cNvSpPr/>
              <p:nvPr/>
            </p:nvSpPr>
            <p:spPr>
              <a:xfrm rot="18000000">
                <a:off x="1035103" y="3264550"/>
                <a:ext cx="281674" cy="506058"/>
              </a:xfrm>
              <a:prstGeom prst="triangle">
                <a:avLst>
                  <a:gd name="adj" fmla="val 18750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sp>
          <p:nvSpPr>
            <p:cNvPr id="14" name="Hexagon 51"/>
            <p:cNvSpPr/>
            <p:nvPr/>
          </p:nvSpPr>
          <p:spPr>
            <a:xfrm>
              <a:off x="3730245" y="4749322"/>
              <a:ext cx="260230" cy="224336"/>
            </a:xfrm>
            <a:prstGeom prst="hexag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21" name="Group 61"/>
          <p:cNvGrpSpPr/>
          <p:nvPr/>
        </p:nvGrpSpPr>
        <p:grpSpPr>
          <a:xfrm>
            <a:off x="1696170" y="2220619"/>
            <a:ext cx="5744406" cy="3820996"/>
            <a:chOff x="1696170" y="1705629"/>
            <a:chExt cx="5744406" cy="3820996"/>
          </a:xfrm>
        </p:grpSpPr>
        <p:cxnSp>
          <p:nvCxnSpPr>
            <p:cNvPr id="22" name="Straight Connector 1"/>
            <p:cNvCxnSpPr/>
            <p:nvPr/>
          </p:nvCxnSpPr>
          <p:spPr>
            <a:xfrm>
              <a:off x="3849511" y="4854222"/>
              <a:ext cx="287866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10"/>
            <p:cNvCxnSpPr/>
            <p:nvPr/>
          </p:nvCxnSpPr>
          <p:spPr>
            <a:xfrm rot="3600000">
              <a:off x="1703180" y="3603557"/>
              <a:ext cx="2878667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30"/>
            <p:cNvGrpSpPr/>
            <p:nvPr/>
          </p:nvGrpSpPr>
          <p:grpSpPr>
            <a:xfrm>
              <a:off x="5954404" y="4188853"/>
              <a:ext cx="1486172" cy="1337772"/>
              <a:chOff x="739611" y="3290846"/>
              <a:chExt cx="1195325" cy="1075967"/>
            </a:xfrm>
          </p:grpSpPr>
          <p:sp>
            <p:nvSpPr>
              <p:cNvPr id="42" name="Isosceles Triangle 31"/>
              <p:cNvSpPr/>
              <p:nvPr/>
            </p:nvSpPr>
            <p:spPr>
              <a:xfrm>
                <a:off x="1389655" y="3290846"/>
                <a:ext cx="281674" cy="506058"/>
              </a:xfrm>
              <a:prstGeom prst="triangle">
                <a:avLst>
                  <a:gd name="adj" fmla="val 18750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43" name="Isosceles Triangle 32"/>
              <p:cNvSpPr/>
              <p:nvPr/>
            </p:nvSpPr>
            <p:spPr>
              <a:xfrm rot="7200000">
                <a:off x="1354644" y="3886021"/>
                <a:ext cx="281674" cy="506058"/>
              </a:xfrm>
              <a:prstGeom prst="triangle">
                <a:avLst>
                  <a:gd name="adj" fmla="val 18750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44" name="Isosceles Triangle 33"/>
              <p:cNvSpPr/>
              <p:nvPr/>
            </p:nvSpPr>
            <p:spPr>
              <a:xfrm rot="14400000">
                <a:off x="851803" y="3564558"/>
                <a:ext cx="281674" cy="506058"/>
              </a:xfrm>
              <a:prstGeom prst="triangle">
                <a:avLst>
                  <a:gd name="adj" fmla="val 18750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45" name="Isosceles Triangle 34"/>
              <p:cNvSpPr/>
              <p:nvPr/>
            </p:nvSpPr>
            <p:spPr>
              <a:xfrm rot="3600000">
                <a:off x="1541070" y="3593487"/>
                <a:ext cx="281674" cy="506058"/>
              </a:xfrm>
              <a:prstGeom prst="triangle">
                <a:avLst>
                  <a:gd name="adj" fmla="val 18750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46" name="Isosceles Triangle 35"/>
              <p:cNvSpPr/>
              <p:nvPr/>
            </p:nvSpPr>
            <p:spPr>
              <a:xfrm rot="10800000">
                <a:off x="1008128" y="3860755"/>
                <a:ext cx="281674" cy="506058"/>
              </a:xfrm>
              <a:prstGeom prst="triangle">
                <a:avLst>
                  <a:gd name="adj" fmla="val 18750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47" name="Isosceles Triangle 36"/>
              <p:cNvSpPr/>
              <p:nvPr/>
            </p:nvSpPr>
            <p:spPr>
              <a:xfrm rot="18000000">
                <a:off x="1035103" y="3264550"/>
                <a:ext cx="281674" cy="506058"/>
              </a:xfrm>
              <a:prstGeom prst="triangle">
                <a:avLst>
                  <a:gd name="adj" fmla="val 18750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grpSp>
          <p:nvGrpSpPr>
            <p:cNvPr id="25" name="Group 37"/>
            <p:cNvGrpSpPr/>
            <p:nvPr/>
          </p:nvGrpSpPr>
          <p:grpSpPr>
            <a:xfrm>
              <a:off x="4546946" y="1705629"/>
              <a:ext cx="1486172" cy="1337772"/>
              <a:chOff x="739611" y="3290846"/>
              <a:chExt cx="1195325" cy="1075967"/>
            </a:xfrm>
          </p:grpSpPr>
          <p:sp>
            <p:nvSpPr>
              <p:cNvPr id="36" name="Isosceles Triangle 38"/>
              <p:cNvSpPr/>
              <p:nvPr/>
            </p:nvSpPr>
            <p:spPr>
              <a:xfrm>
                <a:off x="1389655" y="3290846"/>
                <a:ext cx="281674" cy="506058"/>
              </a:xfrm>
              <a:prstGeom prst="triangle">
                <a:avLst>
                  <a:gd name="adj" fmla="val 18750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37" name="Isosceles Triangle 39"/>
              <p:cNvSpPr/>
              <p:nvPr/>
            </p:nvSpPr>
            <p:spPr>
              <a:xfrm rot="7200000">
                <a:off x="1354644" y="3886021"/>
                <a:ext cx="281674" cy="506058"/>
              </a:xfrm>
              <a:prstGeom prst="triangle">
                <a:avLst>
                  <a:gd name="adj" fmla="val 18750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38" name="Isosceles Triangle 40"/>
              <p:cNvSpPr/>
              <p:nvPr/>
            </p:nvSpPr>
            <p:spPr>
              <a:xfrm rot="14400000">
                <a:off x="851803" y="3564558"/>
                <a:ext cx="281674" cy="506058"/>
              </a:xfrm>
              <a:prstGeom prst="triangle">
                <a:avLst>
                  <a:gd name="adj" fmla="val 18750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39" name="Isosceles Triangle 41"/>
              <p:cNvSpPr/>
              <p:nvPr/>
            </p:nvSpPr>
            <p:spPr>
              <a:xfrm rot="3600000">
                <a:off x="1541070" y="3593487"/>
                <a:ext cx="281674" cy="506058"/>
              </a:xfrm>
              <a:prstGeom prst="triangle">
                <a:avLst>
                  <a:gd name="adj" fmla="val 18750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40" name="Isosceles Triangle 42"/>
              <p:cNvSpPr/>
              <p:nvPr/>
            </p:nvSpPr>
            <p:spPr>
              <a:xfrm rot="10800000">
                <a:off x="1008128" y="3860755"/>
                <a:ext cx="281674" cy="506058"/>
              </a:xfrm>
              <a:prstGeom prst="triangle">
                <a:avLst>
                  <a:gd name="adj" fmla="val 18750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41" name="Isosceles Triangle 43"/>
              <p:cNvSpPr/>
              <p:nvPr/>
            </p:nvSpPr>
            <p:spPr>
              <a:xfrm rot="18000000">
                <a:off x="1035103" y="3264550"/>
                <a:ext cx="281674" cy="506058"/>
              </a:xfrm>
              <a:prstGeom prst="triangle">
                <a:avLst>
                  <a:gd name="adj" fmla="val 18750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grpSp>
          <p:nvGrpSpPr>
            <p:cNvPr id="26" name="Group 44"/>
            <p:cNvGrpSpPr/>
            <p:nvPr/>
          </p:nvGrpSpPr>
          <p:grpSpPr>
            <a:xfrm>
              <a:off x="1696170" y="1705629"/>
              <a:ext cx="1486172" cy="1337772"/>
              <a:chOff x="739611" y="3290846"/>
              <a:chExt cx="1195325" cy="1075967"/>
            </a:xfrm>
          </p:grpSpPr>
          <p:sp>
            <p:nvSpPr>
              <p:cNvPr id="30" name="Isosceles Triangle 45"/>
              <p:cNvSpPr/>
              <p:nvPr/>
            </p:nvSpPr>
            <p:spPr>
              <a:xfrm>
                <a:off x="1389655" y="3290846"/>
                <a:ext cx="281674" cy="506058"/>
              </a:xfrm>
              <a:prstGeom prst="triangle">
                <a:avLst>
                  <a:gd name="adj" fmla="val 18750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31" name="Isosceles Triangle 46"/>
              <p:cNvSpPr/>
              <p:nvPr/>
            </p:nvSpPr>
            <p:spPr>
              <a:xfrm rot="7200000">
                <a:off x="1354644" y="3886021"/>
                <a:ext cx="281674" cy="506058"/>
              </a:xfrm>
              <a:prstGeom prst="triangle">
                <a:avLst>
                  <a:gd name="adj" fmla="val 18750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32" name="Isosceles Triangle 47"/>
              <p:cNvSpPr/>
              <p:nvPr/>
            </p:nvSpPr>
            <p:spPr>
              <a:xfrm rot="14400000">
                <a:off x="851803" y="3564558"/>
                <a:ext cx="281674" cy="506058"/>
              </a:xfrm>
              <a:prstGeom prst="triangle">
                <a:avLst>
                  <a:gd name="adj" fmla="val 18750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33" name="Isosceles Triangle 48"/>
              <p:cNvSpPr/>
              <p:nvPr/>
            </p:nvSpPr>
            <p:spPr>
              <a:xfrm rot="3600000">
                <a:off x="1541070" y="3593487"/>
                <a:ext cx="281674" cy="506058"/>
              </a:xfrm>
              <a:prstGeom prst="triangle">
                <a:avLst>
                  <a:gd name="adj" fmla="val 18750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34" name="Isosceles Triangle 49"/>
              <p:cNvSpPr/>
              <p:nvPr/>
            </p:nvSpPr>
            <p:spPr>
              <a:xfrm rot="10800000">
                <a:off x="1008128" y="3860755"/>
                <a:ext cx="281674" cy="506058"/>
              </a:xfrm>
              <a:prstGeom prst="triangle">
                <a:avLst>
                  <a:gd name="adj" fmla="val 18750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35" name="Isosceles Triangle 50"/>
              <p:cNvSpPr/>
              <p:nvPr/>
            </p:nvSpPr>
            <p:spPr>
              <a:xfrm rot="18000000">
                <a:off x="1035103" y="3264550"/>
                <a:ext cx="281674" cy="506058"/>
              </a:xfrm>
              <a:prstGeom prst="triangle">
                <a:avLst>
                  <a:gd name="adj" fmla="val 18750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sp>
          <p:nvSpPr>
            <p:cNvPr id="27" name="Hexagon 52"/>
            <p:cNvSpPr/>
            <p:nvPr/>
          </p:nvSpPr>
          <p:spPr>
            <a:xfrm>
              <a:off x="6557667" y="4737290"/>
              <a:ext cx="260230" cy="224336"/>
            </a:xfrm>
            <a:prstGeom prst="hexag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8" name="Hexagon 53"/>
            <p:cNvSpPr/>
            <p:nvPr/>
          </p:nvSpPr>
          <p:spPr>
            <a:xfrm>
              <a:off x="5157994" y="2238733"/>
              <a:ext cx="260230" cy="224336"/>
            </a:xfrm>
            <a:prstGeom prst="hexag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9" name="Hexagon 54"/>
            <p:cNvSpPr/>
            <p:nvPr/>
          </p:nvSpPr>
          <p:spPr>
            <a:xfrm>
              <a:off x="2286457" y="2250765"/>
              <a:ext cx="260230" cy="224336"/>
            </a:xfrm>
            <a:prstGeom prst="hexag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48" name="Group 63"/>
          <p:cNvGrpSpPr/>
          <p:nvPr/>
        </p:nvGrpSpPr>
        <p:grpSpPr>
          <a:xfrm>
            <a:off x="3069626" y="2754647"/>
            <a:ext cx="3021536" cy="2749559"/>
            <a:chOff x="3069626" y="2239657"/>
            <a:chExt cx="3021536" cy="2749559"/>
          </a:xfrm>
        </p:grpSpPr>
        <p:sp>
          <p:nvSpPr>
            <p:cNvPr id="49" name="Oval 55"/>
            <p:cNvSpPr/>
            <p:nvPr/>
          </p:nvSpPr>
          <p:spPr>
            <a:xfrm>
              <a:off x="3780255" y="2239657"/>
              <a:ext cx="137922" cy="2974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0" name="Oval 56"/>
            <p:cNvSpPr/>
            <p:nvPr/>
          </p:nvSpPr>
          <p:spPr>
            <a:xfrm>
              <a:off x="3069626" y="3460569"/>
              <a:ext cx="137922" cy="2974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1" name="Oval 57"/>
            <p:cNvSpPr/>
            <p:nvPr/>
          </p:nvSpPr>
          <p:spPr>
            <a:xfrm>
              <a:off x="5204939" y="4691756"/>
              <a:ext cx="137922" cy="2974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2" name="Oval 58"/>
            <p:cNvSpPr/>
            <p:nvPr/>
          </p:nvSpPr>
          <p:spPr>
            <a:xfrm>
              <a:off x="5953240" y="3498241"/>
              <a:ext cx="137922" cy="2974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3" name="Oval 59"/>
            <p:cNvSpPr/>
            <p:nvPr/>
          </p:nvSpPr>
          <p:spPr>
            <a:xfrm>
              <a:off x="4484036" y="3487968"/>
              <a:ext cx="137922" cy="2974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54" name="Group 67"/>
          <p:cNvGrpSpPr/>
          <p:nvPr/>
        </p:nvGrpSpPr>
        <p:grpSpPr>
          <a:xfrm>
            <a:off x="3733259" y="2665521"/>
            <a:ext cx="2272429" cy="2895602"/>
            <a:chOff x="3733259" y="2150531"/>
            <a:chExt cx="2272429" cy="2895602"/>
          </a:xfrm>
        </p:grpSpPr>
        <p:cxnSp>
          <p:nvCxnSpPr>
            <p:cNvPr id="55" name="Straight Connector 6"/>
            <p:cNvCxnSpPr/>
            <p:nvPr/>
          </p:nvCxnSpPr>
          <p:spPr>
            <a:xfrm rot="18000000" flipH="1">
              <a:off x="3138310" y="3589865"/>
              <a:ext cx="2878667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Isosceles Triangle 7"/>
            <p:cNvSpPr/>
            <p:nvPr/>
          </p:nvSpPr>
          <p:spPr>
            <a:xfrm>
              <a:off x="5183881" y="3910778"/>
              <a:ext cx="210402" cy="174708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7" name="Isosceles Triangle 8"/>
            <p:cNvSpPr/>
            <p:nvPr/>
          </p:nvSpPr>
          <p:spPr>
            <a:xfrm>
              <a:off x="3733259" y="3081045"/>
              <a:ext cx="210402" cy="174708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cxnSp>
          <p:nvCxnSpPr>
            <p:cNvPr id="58" name="Straight Connector 64"/>
            <p:cNvCxnSpPr/>
            <p:nvPr/>
          </p:nvCxnSpPr>
          <p:spPr>
            <a:xfrm flipH="1">
              <a:off x="5283200" y="2414731"/>
              <a:ext cx="5882" cy="2439491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5"/>
            <p:cNvCxnSpPr/>
            <p:nvPr/>
          </p:nvCxnSpPr>
          <p:spPr>
            <a:xfrm rot="3600000">
              <a:off x="4566354" y="3606800"/>
              <a:ext cx="2878667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/>
          </p:cNvSpPr>
          <p:nvPr/>
        </p:nvSpPr>
        <p:spPr>
          <a:xfrm>
            <a:off x="987972" y="188640"/>
            <a:ext cx="7157545" cy="649287"/>
          </a:xfrm>
          <a:prstGeom prst="rect">
            <a:avLst/>
          </a:prstGeom>
          <a:solidFill>
            <a:srgbClr val="EFEFEF"/>
          </a:solidFill>
          <a:ln w="28575">
            <a:solidFill>
              <a:srgbClr val="0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61"/>
          <p:cNvSpPr>
            <a:spLocks noChangeArrowheads="1"/>
          </p:cNvSpPr>
          <p:nvPr/>
        </p:nvSpPr>
        <p:spPr bwMode="auto">
          <a:xfrm>
            <a:off x="236662" y="980728"/>
            <a:ext cx="8651128" cy="5616624"/>
          </a:xfrm>
          <a:prstGeom prst="rect">
            <a:avLst/>
          </a:prstGeom>
          <a:solidFill>
            <a:srgbClr val="EFEFE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4" name="Rectangle 5"/>
          <p:cNvSpPr/>
          <p:nvPr/>
        </p:nvSpPr>
        <p:spPr>
          <a:xfrm>
            <a:off x="639776" y="1124744"/>
            <a:ext cx="7860765" cy="540059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5" name="BlokTextu 35"/>
          <p:cNvSpPr txBox="1"/>
          <p:nvPr/>
        </p:nvSpPr>
        <p:spPr>
          <a:xfrm>
            <a:off x="1403648" y="260648"/>
            <a:ext cx="6260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Combination of mirror lines with translations</a:t>
            </a:r>
            <a:endParaRPr lang="sk-SK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69938" y="1376855"/>
            <a:ext cx="42030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translation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perpendicular to mirror line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sk-SK" i="1" dirty="0" err="1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691680" y="2111742"/>
            <a:ext cx="4680520" cy="1605290"/>
            <a:chOff x="1691680" y="2111742"/>
            <a:chExt cx="4680520" cy="1605290"/>
          </a:xfrm>
        </p:grpSpPr>
        <p:grpSp>
          <p:nvGrpSpPr>
            <p:cNvPr id="13" name="Group 12"/>
            <p:cNvGrpSpPr/>
            <p:nvPr/>
          </p:nvGrpSpPr>
          <p:grpSpPr>
            <a:xfrm>
              <a:off x="1696149" y="2111742"/>
              <a:ext cx="4676051" cy="618292"/>
              <a:chOff x="1696149" y="2111742"/>
              <a:chExt cx="4676051" cy="618292"/>
            </a:xfrm>
          </p:grpSpPr>
          <p:sp>
            <p:nvSpPr>
              <p:cNvPr id="7" name="Isosceles Triangle 6"/>
              <p:cNvSpPr/>
              <p:nvPr/>
            </p:nvSpPr>
            <p:spPr>
              <a:xfrm rot="10800000" flipV="1">
                <a:off x="1696149" y="2111742"/>
                <a:ext cx="355571" cy="597178"/>
              </a:xfrm>
              <a:prstGeom prst="triangle">
                <a:avLst>
                  <a:gd name="adj" fmla="val 18254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" name="Isosceles Triangle 7"/>
              <p:cNvSpPr/>
              <p:nvPr/>
            </p:nvSpPr>
            <p:spPr>
              <a:xfrm rot="10800000" flipV="1">
                <a:off x="3136309" y="2111742"/>
                <a:ext cx="355571" cy="597178"/>
              </a:xfrm>
              <a:prstGeom prst="triangle">
                <a:avLst>
                  <a:gd name="adj" fmla="val 18254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" name="Isosceles Triangle 8"/>
              <p:cNvSpPr/>
              <p:nvPr/>
            </p:nvSpPr>
            <p:spPr>
              <a:xfrm rot="10800000" flipV="1">
                <a:off x="4576469" y="2132856"/>
                <a:ext cx="355571" cy="597178"/>
              </a:xfrm>
              <a:prstGeom prst="triangle">
                <a:avLst>
                  <a:gd name="adj" fmla="val 18254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" name="Isosceles Triangle 9"/>
              <p:cNvSpPr/>
              <p:nvPr/>
            </p:nvSpPr>
            <p:spPr>
              <a:xfrm rot="10800000" flipV="1">
                <a:off x="6016629" y="2132856"/>
                <a:ext cx="355571" cy="597178"/>
              </a:xfrm>
              <a:prstGeom prst="triangle">
                <a:avLst>
                  <a:gd name="adj" fmla="val 18254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 flipV="1">
              <a:off x="1691680" y="3098740"/>
              <a:ext cx="4676051" cy="618292"/>
              <a:chOff x="1696149" y="2111742"/>
              <a:chExt cx="4676051" cy="618292"/>
            </a:xfrm>
          </p:grpSpPr>
          <p:sp>
            <p:nvSpPr>
              <p:cNvPr id="15" name="Isosceles Triangle 14"/>
              <p:cNvSpPr/>
              <p:nvPr/>
            </p:nvSpPr>
            <p:spPr>
              <a:xfrm rot="10800000" flipV="1">
                <a:off x="1696149" y="2111742"/>
                <a:ext cx="355571" cy="597178"/>
              </a:xfrm>
              <a:prstGeom prst="triangle">
                <a:avLst>
                  <a:gd name="adj" fmla="val 18254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6" name="Isosceles Triangle 15"/>
              <p:cNvSpPr/>
              <p:nvPr/>
            </p:nvSpPr>
            <p:spPr>
              <a:xfrm rot="10800000" flipV="1">
                <a:off x="3136309" y="2111742"/>
                <a:ext cx="355571" cy="597178"/>
              </a:xfrm>
              <a:prstGeom prst="triangle">
                <a:avLst>
                  <a:gd name="adj" fmla="val 18254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7" name="Isosceles Triangle 16"/>
              <p:cNvSpPr/>
              <p:nvPr/>
            </p:nvSpPr>
            <p:spPr>
              <a:xfrm rot="10800000" flipV="1">
                <a:off x="4576469" y="2132856"/>
                <a:ext cx="355571" cy="597178"/>
              </a:xfrm>
              <a:prstGeom prst="triangle">
                <a:avLst>
                  <a:gd name="adj" fmla="val 18254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8" name="Isosceles Triangle 17"/>
              <p:cNvSpPr/>
              <p:nvPr/>
            </p:nvSpPr>
            <p:spPr>
              <a:xfrm rot="10800000" flipV="1">
                <a:off x="6016629" y="2132856"/>
                <a:ext cx="355571" cy="597178"/>
              </a:xfrm>
              <a:prstGeom prst="triangle">
                <a:avLst>
                  <a:gd name="adj" fmla="val 18254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1187624" y="2492896"/>
            <a:ext cx="6844922" cy="432048"/>
            <a:chOff x="1187624" y="2492896"/>
            <a:chExt cx="6844922" cy="432048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1187624" y="2924944"/>
              <a:ext cx="662473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7668344" y="2492896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m</a:t>
              </a:r>
              <a:endParaRPr lang="sk-SK" i="1" dirty="0" err="1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1187624" y="4343990"/>
            <a:ext cx="6840760" cy="1605290"/>
            <a:chOff x="1187624" y="4271982"/>
            <a:chExt cx="6840760" cy="1605290"/>
          </a:xfrm>
        </p:grpSpPr>
        <p:grpSp>
          <p:nvGrpSpPr>
            <p:cNvPr id="24" name="Group 23"/>
            <p:cNvGrpSpPr/>
            <p:nvPr/>
          </p:nvGrpSpPr>
          <p:grpSpPr>
            <a:xfrm>
              <a:off x="1691680" y="4271982"/>
              <a:ext cx="4680520" cy="1605290"/>
              <a:chOff x="1691680" y="2111742"/>
              <a:chExt cx="4680520" cy="1605290"/>
            </a:xfrm>
          </p:grpSpPr>
          <p:grpSp>
            <p:nvGrpSpPr>
              <p:cNvPr id="25" name="Group 12"/>
              <p:cNvGrpSpPr/>
              <p:nvPr/>
            </p:nvGrpSpPr>
            <p:grpSpPr>
              <a:xfrm>
                <a:off x="1696149" y="2111742"/>
                <a:ext cx="4676051" cy="618292"/>
                <a:chOff x="1696149" y="2111742"/>
                <a:chExt cx="4676051" cy="618292"/>
              </a:xfrm>
            </p:grpSpPr>
            <p:sp>
              <p:nvSpPr>
                <p:cNvPr id="31" name="Isosceles Triangle 30"/>
                <p:cNvSpPr/>
                <p:nvPr/>
              </p:nvSpPr>
              <p:spPr>
                <a:xfrm rot="10800000" flipV="1">
                  <a:off x="1696149" y="2111742"/>
                  <a:ext cx="355571" cy="597178"/>
                </a:xfrm>
                <a:prstGeom prst="triangle">
                  <a:avLst>
                    <a:gd name="adj" fmla="val 18254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32" name="Isosceles Triangle 31"/>
                <p:cNvSpPr/>
                <p:nvPr/>
              </p:nvSpPr>
              <p:spPr>
                <a:xfrm rot="10800000" flipV="1">
                  <a:off x="3136309" y="2111742"/>
                  <a:ext cx="355571" cy="597178"/>
                </a:xfrm>
                <a:prstGeom prst="triangle">
                  <a:avLst>
                    <a:gd name="adj" fmla="val 18254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33" name="Isosceles Triangle 32"/>
                <p:cNvSpPr/>
                <p:nvPr/>
              </p:nvSpPr>
              <p:spPr>
                <a:xfrm rot="10800000" flipV="1">
                  <a:off x="4576469" y="2132856"/>
                  <a:ext cx="355571" cy="597178"/>
                </a:xfrm>
                <a:prstGeom prst="triangle">
                  <a:avLst>
                    <a:gd name="adj" fmla="val 18254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34" name="Isosceles Triangle 33"/>
                <p:cNvSpPr/>
                <p:nvPr/>
              </p:nvSpPr>
              <p:spPr>
                <a:xfrm rot="10800000" flipV="1">
                  <a:off x="6016629" y="2132856"/>
                  <a:ext cx="355571" cy="597178"/>
                </a:xfrm>
                <a:prstGeom prst="triangle">
                  <a:avLst>
                    <a:gd name="adj" fmla="val 18254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  <p:grpSp>
            <p:nvGrpSpPr>
              <p:cNvPr id="26" name="Group 13"/>
              <p:cNvGrpSpPr/>
              <p:nvPr/>
            </p:nvGrpSpPr>
            <p:grpSpPr>
              <a:xfrm flipV="1">
                <a:off x="1691680" y="3098740"/>
                <a:ext cx="4676051" cy="618292"/>
                <a:chOff x="1696149" y="2111742"/>
                <a:chExt cx="4676051" cy="618292"/>
              </a:xfrm>
            </p:grpSpPr>
            <p:sp>
              <p:nvSpPr>
                <p:cNvPr id="27" name="Isosceles Triangle 26"/>
                <p:cNvSpPr/>
                <p:nvPr/>
              </p:nvSpPr>
              <p:spPr>
                <a:xfrm rot="10800000" flipV="1">
                  <a:off x="1696149" y="2111742"/>
                  <a:ext cx="355571" cy="597178"/>
                </a:xfrm>
                <a:prstGeom prst="triangle">
                  <a:avLst>
                    <a:gd name="adj" fmla="val 18254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28" name="Isosceles Triangle 27"/>
                <p:cNvSpPr/>
                <p:nvPr/>
              </p:nvSpPr>
              <p:spPr>
                <a:xfrm rot="10800000" flipV="1">
                  <a:off x="3136309" y="2111742"/>
                  <a:ext cx="355571" cy="597178"/>
                </a:xfrm>
                <a:prstGeom prst="triangle">
                  <a:avLst>
                    <a:gd name="adj" fmla="val 18254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29" name="Isosceles Triangle 28"/>
                <p:cNvSpPr/>
                <p:nvPr/>
              </p:nvSpPr>
              <p:spPr>
                <a:xfrm rot="10800000" flipV="1">
                  <a:off x="4576469" y="2132856"/>
                  <a:ext cx="355571" cy="597178"/>
                </a:xfrm>
                <a:prstGeom prst="triangle">
                  <a:avLst>
                    <a:gd name="adj" fmla="val 18254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30" name="Isosceles Triangle 29"/>
                <p:cNvSpPr/>
                <p:nvPr/>
              </p:nvSpPr>
              <p:spPr>
                <a:xfrm rot="10800000" flipV="1">
                  <a:off x="6016629" y="2132856"/>
                  <a:ext cx="355571" cy="597178"/>
                </a:xfrm>
                <a:prstGeom prst="triangle">
                  <a:avLst>
                    <a:gd name="adj" fmla="val 18254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</p:grpSp>
        <p:grpSp>
          <p:nvGrpSpPr>
            <p:cNvPr id="37" name="Group 36"/>
            <p:cNvGrpSpPr/>
            <p:nvPr/>
          </p:nvGrpSpPr>
          <p:grpSpPr>
            <a:xfrm>
              <a:off x="1187624" y="4653136"/>
              <a:ext cx="6840760" cy="432048"/>
              <a:chOff x="1187624" y="2492896"/>
              <a:chExt cx="6840760" cy="432048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>
                <a:off x="1187624" y="2924944"/>
                <a:ext cx="662473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7664182" y="2492896"/>
                <a:ext cx="3642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m</a:t>
                </a:r>
                <a:endParaRPr lang="sk-SK" i="1" dirty="0" err="1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43" name="Group 42"/>
          <p:cNvGrpSpPr/>
          <p:nvPr/>
        </p:nvGrpSpPr>
        <p:grpSpPr>
          <a:xfrm>
            <a:off x="971600" y="2924944"/>
            <a:ext cx="410562" cy="2160240"/>
            <a:chOff x="971600" y="2924944"/>
            <a:chExt cx="410562" cy="2160240"/>
          </a:xfrm>
        </p:grpSpPr>
        <p:cxnSp>
          <p:nvCxnSpPr>
            <p:cNvPr id="41" name="Straight Arrow Connector 40"/>
            <p:cNvCxnSpPr/>
            <p:nvPr/>
          </p:nvCxnSpPr>
          <p:spPr>
            <a:xfrm>
              <a:off x="971600" y="2924944"/>
              <a:ext cx="0" cy="216024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1043608" y="3717032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endParaRPr lang="sk-SK" b="1" i="1" dirty="0" err="1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340024" y="3573016"/>
            <a:ext cx="6760368" cy="432048"/>
            <a:chOff x="1187624" y="2492896"/>
            <a:chExt cx="6760368" cy="432048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1187624" y="2924944"/>
              <a:ext cx="647233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7519670" y="2492896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m’</a:t>
              </a:r>
              <a:endParaRPr lang="sk-SK" i="1" dirty="0" err="1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/>
          </p:cNvSpPr>
          <p:nvPr/>
        </p:nvSpPr>
        <p:spPr>
          <a:xfrm>
            <a:off x="987972" y="188640"/>
            <a:ext cx="7157545" cy="649287"/>
          </a:xfrm>
          <a:prstGeom prst="rect">
            <a:avLst/>
          </a:prstGeom>
          <a:solidFill>
            <a:srgbClr val="EFEFEF"/>
          </a:solidFill>
          <a:ln w="28575">
            <a:solidFill>
              <a:srgbClr val="0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61"/>
          <p:cNvSpPr>
            <a:spLocks noChangeArrowheads="1"/>
          </p:cNvSpPr>
          <p:nvPr/>
        </p:nvSpPr>
        <p:spPr bwMode="auto">
          <a:xfrm>
            <a:off x="236662" y="980728"/>
            <a:ext cx="8651128" cy="5616624"/>
          </a:xfrm>
          <a:prstGeom prst="rect">
            <a:avLst/>
          </a:prstGeom>
          <a:solidFill>
            <a:srgbClr val="EFEFE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4" name="Rectangle 5"/>
          <p:cNvSpPr/>
          <p:nvPr/>
        </p:nvSpPr>
        <p:spPr>
          <a:xfrm>
            <a:off x="639776" y="1124744"/>
            <a:ext cx="7860765" cy="540059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5" name="BlokTextu 35"/>
          <p:cNvSpPr txBox="1"/>
          <p:nvPr/>
        </p:nvSpPr>
        <p:spPr>
          <a:xfrm>
            <a:off x="1403648" y="260648"/>
            <a:ext cx="6260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Combination of mirror lines with translations</a:t>
            </a:r>
            <a:endParaRPr lang="sk-SK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25010" y="1376855"/>
            <a:ext cx="455124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translation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not perpendicular to mirror line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sk-SK" i="1" dirty="0" err="1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1187624" y="2111742"/>
            <a:ext cx="6916930" cy="1605290"/>
            <a:chOff x="1187624" y="2111742"/>
            <a:chExt cx="6916930" cy="1605290"/>
          </a:xfrm>
        </p:grpSpPr>
        <p:grpSp>
          <p:nvGrpSpPr>
            <p:cNvPr id="11" name="Group 22"/>
            <p:cNvGrpSpPr/>
            <p:nvPr/>
          </p:nvGrpSpPr>
          <p:grpSpPr>
            <a:xfrm>
              <a:off x="1691680" y="2111742"/>
              <a:ext cx="4680520" cy="1605290"/>
              <a:chOff x="1691680" y="2111742"/>
              <a:chExt cx="4680520" cy="1605290"/>
            </a:xfrm>
          </p:grpSpPr>
          <p:grpSp>
            <p:nvGrpSpPr>
              <p:cNvPr id="12" name="Group 12"/>
              <p:cNvGrpSpPr/>
              <p:nvPr/>
            </p:nvGrpSpPr>
            <p:grpSpPr>
              <a:xfrm>
                <a:off x="1696149" y="2111742"/>
                <a:ext cx="4676051" cy="618292"/>
                <a:chOff x="1696149" y="2111742"/>
                <a:chExt cx="4676051" cy="618292"/>
              </a:xfrm>
            </p:grpSpPr>
            <p:sp>
              <p:nvSpPr>
                <p:cNvPr id="7" name="Isosceles Triangle 6"/>
                <p:cNvSpPr/>
                <p:nvPr/>
              </p:nvSpPr>
              <p:spPr>
                <a:xfrm rot="10800000" flipV="1">
                  <a:off x="1696149" y="2111742"/>
                  <a:ext cx="355571" cy="597178"/>
                </a:xfrm>
                <a:prstGeom prst="triangle">
                  <a:avLst>
                    <a:gd name="adj" fmla="val 18254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8" name="Isosceles Triangle 7"/>
                <p:cNvSpPr/>
                <p:nvPr/>
              </p:nvSpPr>
              <p:spPr>
                <a:xfrm rot="10800000" flipV="1">
                  <a:off x="3136309" y="2111742"/>
                  <a:ext cx="355571" cy="597178"/>
                </a:xfrm>
                <a:prstGeom prst="triangle">
                  <a:avLst>
                    <a:gd name="adj" fmla="val 18254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9" name="Isosceles Triangle 8"/>
                <p:cNvSpPr/>
                <p:nvPr/>
              </p:nvSpPr>
              <p:spPr>
                <a:xfrm rot="10800000" flipV="1">
                  <a:off x="4576469" y="2132856"/>
                  <a:ext cx="355571" cy="597178"/>
                </a:xfrm>
                <a:prstGeom prst="triangle">
                  <a:avLst>
                    <a:gd name="adj" fmla="val 18254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10" name="Isosceles Triangle 9"/>
                <p:cNvSpPr/>
                <p:nvPr/>
              </p:nvSpPr>
              <p:spPr>
                <a:xfrm rot="10800000" flipV="1">
                  <a:off x="6016629" y="2132856"/>
                  <a:ext cx="355571" cy="597178"/>
                </a:xfrm>
                <a:prstGeom prst="triangle">
                  <a:avLst>
                    <a:gd name="adj" fmla="val 18254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  <p:grpSp>
            <p:nvGrpSpPr>
              <p:cNvPr id="13" name="Group 13"/>
              <p:cNvGrpSpPr/>
              <p:nvPr/>
            </p:nvGrpSpPr>
            <p:grpSpPr>
              <a:xfrm flipV="1">
                <a:off x="1691680" y="3098740"/>
                <a:ext cx="4676051" cy="618292"/>
                <a:chOff x="1696149" y="2111742"/>
                <a:chExt cx="4676051" cy="618292"/>
              </a:xfrm>
            </p:grpSpPr>
            <p:sp>
              <p:nvSpPr>
                <p:cNvPr id="15" name="Isosceles Triangle 14"/>
                <p:cNvSpPr/>
                <p:nvPr/>
              </p:nvSpPr>
              <p:spPr>
                <a:xfrm rot="10800000" flipV="1">
                  <a:off x="1696149" y="2111742"/>
                  <a:ext cx="355571" cy="597178"/>
                </a:xfrm>
                <a:prstGeom prst="triangle">
                  <a:avLst>
                    <a:gd name="adj" fmla="val 18254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16" name="Isosceles Triangle 15"/>
                <p:cNvSpPr/>
                <p:nvPr/>
              </p:nvSpPr>
              <p:spPr>
                <a:xfrm rot="10800000" flipV="1">
                  <a:off x="3136309" y="2111742"/>
                  <a:ext cx="355571" cy="597178"/>
                </a:xfrm>
                <a:prstGeom prst="triangle">
                  <a:avLst>
                    <a:gd name="adj" fmla="val 18254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17" name="Isosceles Triangle 16"/>
                <p:cNvSpPr/>
                <p:nvPr/>
              </p:nvSpPr>
              <p:spPr>
                <a:xfrm rot="10800000" flipV="1">
                  <a:off x="4576469" y="2132856"/>
                  <a:ext cx="355571" cy="597178"/>
                </a:xfrm>
                <a:prstGeom prst="triangle">
                  <a:avLst>
                    <a:gd name="adj" fmla="val 18254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18" name="Isosceles Triangle 17"/>
                <p:cNvSpPr/>
                <p:nvPr/>
              </p:nvSpPr>
              <p:spPr>
                <a:xfrm rot="10800000" flipV="1">
                  <a:off x="6016629" y="2132856"/>
                  <a:ext cx="355571" cy="597178"/>
                </a:xfrm>
                <a:prstGeom prst="triangle">
                  <a:avLst>
                    <a:gd name="adj" fmla="val 18254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</p:grpSp>
        <p:grpSp>
          <p:nvGrpSpPr>
            <p:cNvPr id="14" name="Group 21"/>
            <p:cNvGrpSpPr/>
            <p:nvPr/>
          </p:nvGrpSpPr>
          <p:grpSpPr>
            <a:xfrm>
              <a:off x="1187624" y="2492896"/>
              <a:ext cx="6916930" cy="432048"/>
              <a:chOff x="1187624" y="2492896"/>
              <a:chExt cx="6916930" cy="432048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1187624" y="2924944"/>
                <a:ext cx="669674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7740352" y="2492896"/>
                <a:ext cx="3642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m</a:t>
                </a:r>
                <a:endParaRPr lang="sk-SK" i="1" dirty="0" err="1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1903542" y="4271982"/>
            <a:ext cx="6196850" cy="1605290"/>
            <a:chOff x="1187624" y="4271982"/>
            <a:chExt cx="6196850" cy="1605290"/>
          </a:xfrm>
        </p:grpSpPr>
        <p:grpSp>
          <p:nvGrpSpPr>
            <p:cNvPr id="19" name="Group 23"/>
            <p:cNvGrpSpPr/>
            <p:nvPr/>
          </p:nvGrpSpPr>
          <p:grpSpPr>
            <a:xfrm>
              <a:off x="1691680" y="4271982"/>
              <a:ext cx="4680520" cy="1605290"/>
              <a:chOff x="1691680" y="2111742"/>
              <a:chExt cx="4680520" cy="1605290"/>
            </a:xfrm>
          </p:grpSpPr>
          <p:grpSp>
            <p:nvGrpSpPr>
              <p:cNvPr id="22" name="Group 12"/>
              <p:cNvGrpSpPr/>
              <p:nvPr/>
            </p:nvGrpSpPr>
            <p:grpSpPr>
              <a:xfrm>
                <a:off x="1696149" y="2111742"/>
                <a:ext cx="4676051" cy="618292"/>
                <a:chOff x="1696149" y="2111742"/>
                <a:chExt cx="4676051" cy="618292"/>
              </a:xfrm>
            </p:grpSpPr>
            <p:sp>
              <p:nvSpPr>
                <p:cNvPr id="31" name="Isosceles Triangle 30"/>
                <p:cNvSpPr/>
                <p:nvPr/>
              </p:nvSpPr>
              <p:spPr>
                <a:xfrm rot="10800000" flipV="1">
                  <a:off x="1696149" y="2111742"/>
                  <a:ext cx="355571" cy="597178"/>
                </a:xfrm>
                <a:prstGeom prst="triangle">
                  <a:avLst>
                    <a:gd name="adj" fmla="val 18254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32" name="Isosceles Triangle 31"/>
                <p:cNvSpPr/>
                <p:nvPr/>
              </p:nvSpPr>
              <p:spPr>
                <a:xfrm rot="10800000" flipV="1">
                  <a:off x="3136309" y="2111742"/>
                  <a:ext cx="355571" cy="597178"/>
                </a:xfrm>
                <a:prstGeom prst="triangle">
                  <a:avLst>
                    <a:gd name="adj" fmla="val 18254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33" name="Isosceles Triangle 32"/>
                <p:cNvSpPr/>
                <p:nvPr/>
              </p:nvSpPr>
              <p:spPr>
                <a:xfrm rot="10800000" flipV="1">
                  <a:off x="4576469" y="2132856"/>
                  <a:ext cx="355571" cy="597178"/>
                </a:xfrm>
                <a:prstGeom prst="triangle">
                  <a:avLst>
                    <a:gd name="adj" fmla="val 18254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34" name="Isosceles Triangle 33"/>
                <p:cNvSpPr/>
                <p:nvPr/>
              </p:nvSpPr>
              <p:spPr>
                <a:xfrm rot="10800000" flipV="1">
                  <a:off x="6016629" y="2132856"/>
                  <a:ext cx="355571" cy="597178"/>
                </a:xfrm>
                <a:prstGeom prst="triangle">
                  <a:avLst>
                    <a:gd name="adj" fmla="val 18254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  <p:grpSp>
            <p:nvGrpSpPr>
              <p:cNvPr id="23" name="Group 13"/>
              <p:cNvGrpSpPr/>
              <p:nvPr/>
            </p:nvGrpSpPr>
            <p:grpSpPr>
              <a:xfrm flipV="1">
                <a:off x="1691680" y="3098740"/>
                <a:ext cx="4676051" cy="618292"/>
                <a:chOff x="1696149" y="2111742"/>
                <a:chExt cx="4676051" cy="618292"/>
              </a:xfrm>
            </p:grpSpPr>
            <p:sp>
              <p:nvSpPr>
                <p:cNvPr id="27" name="Isosceles Triangle 26"/>
                <p:cNvSpPr/>
                <p:nvPr/>
              </p:nvSpPr>
              <p:spPr>
                <a:xfrm rot="10800000" flipV="1">
                  <a:off x="1696149" y="2111742"/>
                  <a:ext cx="355571" cy="597178"/>
                </a:xfrm>
                <a:prstGeom prst="triangle">
                  <a:avLst>
                    <a:gd name="adj" fmla="val 18254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28" name="Isosceles Triangle 27"/>
                <p:cNvSpPr/>
                <p:nvPr/>
              </p:nvSpPr>
              <p:spPr>
                <a:xfrm rot="10800000" flipV="1">
                  <a:off x="3136309" y="2111742"/>
                  <a:ext cx="355571" cy="597178"/>
                </a:xfrm>
                <a:prstGeom prst="triangle">
                  <a:avLst>
                    <a:gd name="adj" fmla="val 18254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29" name="Isosceles Triangle 28"/>
                <p:cNvSpPr/>
                <p:nvPr/>
              </p:nvSpPr>
              <p:spPr>
                <a:xfrm rot="10800000" flipV="1">
                  <a:off x="4576469" y="2132856"/>
                  <a:ext cx="355571" cy="597178"/>
                </a:xfrm>
                <a:prstGeom prst="triangle">
                  <a:avLst>
                    <a:gd name="adj" fmla="val 18254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30" name="Isosceles Triangle 29"/>
                <p:cNvSpPr/>
                <p:nvPr/>
              </p:nvSpPr>
              <p:spPr>
                <a:xfrm rot="10800000" flipV="1">
                  <a:off x="6016629" y="2132856"/>
                  <a:ext cx="355571" cy="597178"/>
                </a:xfrm>
                <a:prstGeom prst="triangle">
                  <a:avLst>
                    <a:gd name="adj" fmla="val 18254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</p:grpSp>
        <p:grpSp>
          <p:nvGrpSpPr>
            <p:cNvPr id="24" name="Group 36"/>
            <p:cNvGrpSpPr/>
            <p:nvPr/>
          </p:nvGrpSpPr>
          <p:grpSpPr>
            <a:xfrm>
              <a:off x="1187624" y="4653136"/>
              <a:ext cx="6196850" cy="432048"/>
              <a:chOff x="1187624" y="2492896"/>
              <a:chExt cx="6196850" cy="432048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>
                <a:off x="1187624" y="2924944"/>
                <a:ext cx="597666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7020272" y="2492896"/>
                <a:ext cx="3642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m</a:t>
                </a:r>
                <a:endParaRPr lang="sk-SK" i="1" dirty="0" err="1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5" name="Group 42"/>
          <p:cNvGrpSpPr/>
          <p:nvPr/>
        </p:nvGrpSpPr>
        <p:grpSpPr>
          <a:xfrm>
            <a:off x="899592" y="2924944"/>
            <a:ext cx="792088" cy="2232248"/>
            <a:chOff x="899592" y="2924944"/>
            <a:chExt cx="792088" cy="2232248"/>
          </a:xfrm>
        </p:grpSpPr>
        <p:cxnSp>
          <p:nvCxnSpPr>
            <p:cNvPr id="41" name="Straight Arrow Connector 40"/>
            <p:cNvCxnSpPr/>
            <p:nvPr/>
          </p:nvCxnSpPr>
          <p:spPr>
            <a:xfrm>
              <a:off x="971600" y="2924944"/>
              <a:ext cx="720080" cy="223224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899592" y="3933056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endParaRPr lang="sk-SK" b="1" i="1" dirty="0" err="1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971600" y="5301208"/>
            <a:ext cx="720080" cy="513348"/>
            <a:chOff x="971600" y="5301208"/>
            <a:chExt cx="720080" cy="513348"/>
          </a:xfrm>
        </p:grpSpPr>
        <p:cxnSp>
          <p:nvCxnSpPr>
            <p:cNvPr id="46" name="Straight Arrow Connector 45"/>
            <p:cNvCxnSpPr/>
            <p:nvPr/>
          </p:nvCxnSpPr>
          <p:spPr>
            <a:xfrm>
              <a:off x="971600" y="5301208"/>
              <a:ext cx="72008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1043608" y="5445224"/>
              <a:ext cx="3786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b="1" i="1" baseline="-25000" dirty="0" smtClean="0">
                  <a:latin typeface="Times New Roman"/>
                  <a:cs typeface="Times New Roman"/>
                </a:rPr>
                <a:t>‖</a:t>
              </a:r>
              <a:endParaRPr lang="sk-SK" b="1" i="1" dirty="0" err="1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484040" y="3573016"/>
            <a:ext cx="6632128" cy="432048"/>
            <a:chOff x="1187624" y="2492896"/>
            <a:chExt cx="6632128" cy="432048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1187624" y="2924944"/>
              <a:ext cx="6472336" cy="0"/>
            </a:xfrm>
            <a:prstGeom prst="line">
              <a:avLst/>
            </a:prstGeom>
            <a:ln w="381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7519670" y="249289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g</a:t>
              </a:r>
              <a:endParaRPr lang="sk-SK" i="1" dirty="0" err="1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/>
          </p:cNvSpPr>
          <p:nvPr/>
        </p:nvSpPr>
        <p:spPr>
          <a:xfrm>
            <a:off x="251520" y="188640"/>
            <a:ext cx="8640960" cy="936104"/>
          </a:xfrm>
          <a:prstGeom prst="rect">
            <a:avLst/>
          </a:prstGeom>
          <a:solidFill>
            <a:srgbClr val="EFEFEF"/>
          </a:solidFill>
          <a:ln w="28575">
            <a:solidFill>
              <a:srgbClr val="0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61"/>
          <p:cNvSpPr>
            <a:spLocks noChangeArrowheads="1"/>
          </p:cNvSpPr>
          <p:nvPr/>
        </p:nvSpPr>
        <p:spPr bwMode="auto">
          <a:xfrm>
            <a:off x="236662" y="1196752"/>
            <a:ext cx="8651128" cy="5616624"/>
          </a:xfrm>
          <a:prstGeom prst="rect">
            <a:avLst/>
          </a:prstGeom>
          <a:solidFill>
            <a:srgbClr val="EFEFE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4" name="Rectangle 5"/>
          <p:cNvSpPr/>
          <p:nvPr/>
        </p:nvSpPr>
        <p:spPr>
          <a:xfrm>
            <a:off x="639776" y="1340769"/>
            <a:ext cx="7860765" cy="540059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5" name="TextBox 4"/>
          <p:cNvSpPr txBox="1"/>
          <p:nvPr/>
        </p:nvSpPr>
        <p:spPr>
          <a:xfrm>
            <a:off x="861163" y="260648"/>
            <a:ext cx="74143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17 space groups for two dimensions (wallpaper groups) </a:t>
            </a: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– plane groups – </a:t>
            </a:r>
            <a:r>
              <a:rPr lang="en-US" dirty="0" err="1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rovinn</a:t>
            </a:r>
            <a:r>
              <a:rPr lang="sk-SK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é (priestorové) grupy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115616" y="1658802"/>
          <a:ext cx="6984776" cy="4794534"/>
        </p:xfrm>
        <a:graphic>
          <a:graphicData uri="http://schemas.openxmlformats.org/drawingml/2006/table">
            <a:tbl>
              <a:tblPr/>
              <a:tblGrid>
                <a:gridCol w="864096"/>
                <a:gridCol w="1296144"/>
                <a:gridCol w="1584176"/>
                <a:gridCol w="1512168"/>
                <a:gridCol w="1728192"/>
              </a:tblGrid>
              <a:tr h="22577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sk-SK" sz="17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number</a:t>
                      </a:r>
                      <a:endParaRPr lang="sk-SK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system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cell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point group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plane group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oblique</a:t>
                      </a:r>
                      <a:r>
                        <a:rPr lang="sk-SK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primitive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</a:t>
                      </a:r>
                      <a:r>
                        <a:rPr lang="sk-SK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primitive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</a:t>
                      </a:r>
                      <a:r>
                        <a:rPr lang="sk-SK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211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orthogonal</a:t>
                      </a:r>
                      <a:endParaRPr lang="sk-SK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primitive</a:t>
                      </a:r>
                      <a:endParaRPr lang="sk-SK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7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</a:t>
                      </a:r>
                      <a:r>
                        <a:rPr lang="sk-SK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lang="sk-SK" sz="17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r>
                        <a:rPr lang="sk-SK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primitive</a:t>
                      </a:r>
                      <a:endParaRPr lang="sk-SK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</a:t>
                      </a:r>
                      <a:r>
                        <a:rPr lang="sk-SK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lang="sk-SK" sz="17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g</a:t>
                      </a:r>
                      <a:r>
                        <a:rPr lang="sk-SK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centered</a:t>
                      </a:r>
                      <a:endParaRPr lang="sk-SK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</a:t>
                      </a:r>
                      <a:r>
                        <a:rPr lang="sk-SK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lang="sk-SK" sz="17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r>
                        <a:rPr lang="sk-SK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primitive</a:t>
                      </a:r>
                      <a:endParaRPr lang="sk-SK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sk-SK" sz="17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mm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</a:t>
                      </a:r>
                      <a:r>
                        <a:rPr lang="sk-SK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sk-SK" sz="17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mm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primitive</a:t>
                      </a:r>
                      <a:endParaRPr lang="sk-SK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</a:t>
                      </a:r>
                      <a:r>
                        <a:rPr lang="sk-SK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sk-SK" sz="17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mg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primitive</a:t>
                      </a:r>
                      <a:endParaRPr lang="sk-SK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</a:t>
                      </a:r>
                      <a:r>
                        <a:rPr lang="sk-SK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sk-SK" sz="17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gg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centered</a:t>
                      </a:r>
                      <a:endParaRPr lang="sk-SK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</a:t>
                      </a:r>
                      <a:r>
                        <a:rPr lang="sk-SK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sk-SK" sz="17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mm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tetragonal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primitive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</a:t>
                      </a:r>
                      <a:r>
                        <a:rPr lang="sk-SK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primitive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sk-SK" sz="17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mm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</a:t>
                      </a:r>
                      <a:r>
                        <a:rPr lang="sk-SK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sk-SK" sz="17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mm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primitive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</a:t>
                      </a:r>
                      <a:r>
                        <a:rPr lang="sk-SK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sk-SK" sz="17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gm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hexagonal</a:t>
                      </a:r>
                      <a:endParaRPr lang="sk-SK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primitive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</a:t>
                      </a:r>
                      <a:r>
                        <a:rPr lang="sk-SK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primitive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sk-SK" sz="17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</a:t>
                      </a:r>
                      <a:r>
                        <a:rPr lang="sk-SK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sk-SK" sz="17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r>
                        <a:rPr lang="sk-SK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primitive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</a:t>
                      </a:r>
                      <a:r>
                        <a:rPr lang="sk-SK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  <a:r>
                        <a:rPr lang="sk-SK" sz="17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primitive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</a:t>
                      </a:r>
                      <a:r>
                        <a:rPr lang="sk-SK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primitive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r>
                        <a:rPr lang="sk-SK" sz="17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mm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7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</a:t>
                      </a:r>
                      <a:r>
                        <a:rPr lang="sk-SK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r>
                        <a:rPr lang="sk-SK" sz="17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mm</a:t>
                      </a:r>
                    </a:p>
                  </a:txBody>
                  <a:tcPr marL="7283" marR="7283" marT="7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/>
          </p:cNvSpPr>
          <p:nvPr/>
        </p:nvSpPr>
        <p:spPr>
          <a:xfrm>
            <a:off x="1692275" y="274638"/>
            <a:ext cx="5759450" cy="649287"/>
          </a:xfrm>
          <a:prstGeom prst="rect">
            <a:avLst/>
          </a:prstGeom>
          <a:solidFill>
            <a:srgbClr val="EFEFEF"/>
          </a:solidFill>
          <a:ln w="28575">
            <a:solidFill>
              <a:srgbClr val="0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61"/>
          <p:cNvSpPr>
            <a:spLocks noChangeArrowheads="1"/>
          </p:cNvSpPr>
          <p:nvPr/>
        </p:nvSpPr>
        <p:spPr bwMode="auto">
          <a:xfrm>
            <a:off x="179512" y="1124744"/>
            <a:ext cx="8651128" cy="5354638"/>
          </a:xfrm>
          <a:prstGeom prst="rect">
            <a:avLst/>
          </a:prstGeom>
          <a:solidFill>
            <a:srgbClr val="EFEFE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2778342" y="361950"/>
            <a:ext cx="35810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Transformation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indices</a:t>
            </a:r>
            <a:endParaRPr lang="sk-SK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5814" y="1304953"/>
            <a:ext cx="7372349" cy="508451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45" name="TextBox 44"/>
          <p:cNvSpPr txBox="1"/>
          <p:nvPr/>
        </p:nvSpPr>
        <p:spPr>
          <a:xfrm>
            <a:off x="1656269" y="1414736"/>
            <a:ext cx="5827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cases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new set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basis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vectors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necessary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5017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93359" y="2982309"/>
            <a:ext cx="3143250" cy="819150"/>
          </a:xfrm>
          <a:prstGeom prst="rect">
            <a:avLst/>
          </a:prstGeom>
          <a:noFill/>
        </p:spPr>
      </p:pic>
      <p:sp>
        <p:nvSpPr>
          <p:cNvPr id="48" name="TextBox 47"/>
          <p:cNvSpPr txBox="1"/>
          <p:nvPr/>
        </p:nvSpPr>
        <p:spPr>
          <a:xfrm>
            <a:off x="2896076" y="2053087"/>
            <a:ext cx="3345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transition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basis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k-SK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k-SK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k-SK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k-SK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k-SK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k-SK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828798" y="3933056"/>
            <a:ext cx="5474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same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transformation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matrix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has to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indices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3" name="TextBox 22"/>
          <p:cNvSpPr txBox="1"/>
          <p:nvPr/>
        </p:nvSpPr>
        <p:spPr>
          <a:xfrm>
            <a:off x="1979712" y="5445224"/>
            <a:ext cx="5109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HKL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are the Miller indices related to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hkl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are the indices connected with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sk-SK" dirty="0" err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94813" y="4529683"/>
            <a:ext cx="2943225" cy="771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8" grpId="0"/>
      <p:bldP spid="49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/>
          </p:cNvSpPr>
          <p:nvPr/>
        </p:nvSpPr>
        <p:spPr>
          <a:xfrm>
            <a:off x="1692275" y="274638"/>
            <a:ext cx="5759450" cy="649287"/>
          </a:xfrm>
          <a:prstGeom prst="rect">
            <a:avLst/>
          </a:prstGeom>
          <a:solidFill>
            <a:srgbClr val="EFEFEF"/>
          </a:solidFill>
          <a:ln w="28575">
            <a:solidFill>
              <a:srgbClr val="0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61"/>
          <p:cNvSpPr>
            <a:spLocks noChangeArrowheads="1"/>
          </p:cNvSpPr>
          <p:nvPr/>
        </p:nvSpPr>
        <p:spPr bwMode="auto">
          <a:xfrm>
            <a:off x="179512" y="1124744"/>
            <a:ext cx="8651128" cy="5354638"/>
          </a:xfrm>
          <a:prstGeom prst="rect">
            <a:avLst/>
          </a:prstGeom>
          <a:solidFill>
            <a:srgbClr val="EFEFE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2778342" y="361950"/>
            <a:ext cx="35810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Transformation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indices</a:t>
            </a:r>
            <a:endParaRPr lang="sk-SK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5814" y="1304953"/>
            <a:ext cx="7372349" cy="508451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pSp>
        <p:nvGrpSpPr>
          <p:cNvPr id="6" name="Group 42"/>
          <p:cNvGrpSpPr/>
          <p:nvPr/>
        </p:nvGrpSpPr>
        <p:grpSpPr>
          <a:xfrm>
            <a:off x="5806668" y="4393945"/>
            <a:ext cx="1710190" cy="1728192"/>
            <a:chOff x="5220072" y="4437112"/>
            <a:chExt cx="1710190" cy="1728192"/>
          </a:xfrm>
        </p:grpSpPr>
        <p:grpSp>
          <p:nvGrpSpPr>
            <p:cNvPr id="7" name="Skupina 18"/>
            <p:cNvGrpSpPr/>
            <p:nvPr/>
          </p:nvGrpSpPr>
          <p:grpSpPr>
            <a:xfrm>
              <a:off x="5796136" y="4437112"/>
              <a:ext cx="1134126" cy="1728192"/>
              <a:chOff x="3437874" y="2142157"/>
              <a:chExt cx="1134126" cy="1728192"/>
            </a:xfrm>
          </p:grpSpPr>
          <p:cxnSp>
            <p:nvCxnSpPr>
              <p:cNvPr id="20" name="Rovná spojovacia šípka 19"/>
              <p:cNvCxnSpPr/>
              <p:nvPr/>
            </p:nvCxnSpPr>
            <p:spPr>
              <a:xfrm>
                <a:off x="3635896" y="2996952"/>
                <a:ext cx="936104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Rovná spojovacia šípka 20"/>
              <p:cNvCxnSpPr/>
              <p:nvPr/>
            </p:nvCxnSpPr>
            <p:spPr>
              <a:xfrm rot="7200000">
                <a:off x="2969823" y="3402297"/>
                <a:ext cx="936104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ovná spojovacia šípka 21"/>
              <p:cNvCxnSpPr/>
              <p:nvPr/>
            </p:nvCxnSpPr>
            <p:spPr>
              <a:xfrm rot="14400000">
                <a:off x="2969822" y="2610209"/>
                <a:ext cx="936104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BlokTextu 26"/>
            <p:cNvSpPr txBox="1"/>
            <p:nvPr/>
          </p:nvSpPr>
          <p:spPr>
            <a:xfrm>
              <a:off x="5220072" y="5651956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sk-SK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BlokTextu 27"/>
            <p:cNvSpPr txBox="1"/>
            <p:nvPr/>
          </p:nvSpPr>
          <p:spPr>
            <a:xfrm>
              <a:off x="6516216" y="5373216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sk-SK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BlokTextu 28"/>
            <p:cNvSpPr txBox="1"/>
            <p:nvPr/>
          </p:nvSpPr>
          <p:spPr>
            <a:xfrm>
              <a:off x="5220072" y="4437112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sk-SK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48" name="TextBox 47"/>
          <p:cNvSpPr txBox="1"/>
          <p:nvPr/>
        </p:nvSpPr>
        <p:spPr>
          <a:xfrm>
            <a:off x="1871974" y="1621787"/>
            <a:ext cx="5386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transition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Miller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indices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Bravais-Miller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indices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pSp>
        <p:nvGrpSpPr>
          <p:cNvPr id="44" name="Group 43"/>
          <p:cNvGrpSpPr/>
          <p:nvPr/>
        </p:nvGrpSpPr>
        <p:grpSpPr>
          <a:xfrm>
            <a:off x="3372930" y="2234241"/>
            <a:ext cx="2383986" cy="891397"/>
            <a:chOff x="3372930" y="2234241"/>
            <a:chExt cx="2383986" cy="891397"/>
          </a:xfrm>
        </p:grpSpPr>
        <p:sp>
          <p:nvSpPr>
            <p:cNvPr id="33" name="TextBox 32"/>
            <p:cNvSpPr txBox="1"/>
            <p:nvPr/>
          </p:nvSpPr>
          <p:spPr>
            <a:xfrm>
              <a:off x="3372930" y="2234241"/>
              <a:ext cx="23839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not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trivial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for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directions</a:t>
              </a:r>
              <a:endParaRPr lang="sk-SK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51201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35237" y="2820838"/>
              <a:ext cx="1733550" cy="304800"/>
            </a:xfrm>
            <a:prstGeom prst="rect">
              <a:avLst/>
            </a:prstGeom>
            <a:noFill/>
          </p:spPr>
        </p:pic>
      </p:grp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51211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58529" y="3278046"/>
            <a:ext cx="1419225" cy="304800"/>
          </a:xfrm>
          <a:prstGeom prst="rect">
            <a:avLst/>
          </a:prstGeom>
          <a:noFill/>
        </p:spPr>
      </p:pic>
      <p:grpSp>
        <p:nvGrpSpPr>
          <p:cNvPr id="53" name="Group 52"/>
          <p:cNvGrpSpPr/>
          <p:nvPr/>
        </p:nvGrpSpPr>
        <p:grpSpPr>
          <a:xfrm>
            <a:off x="5769288" y="2957578"/>
            <a:ext cx="2044106" cy="936104"/>
            <a:chOff x="5769288" y="2957578"/>
            <a:chExt cx="2044106" cy="936104"/>
          </a:xfrm>
        </p:grpSpPr>
        <p:cxnSp>
          <p:nvCxnSpPr>
            <p:cNvPr id="49" name="Rovná spojovacia šípka 20"/>
            <p:cNvCxnSpPr/>
            <p:nvPr/>
          </p:nvCxnSpPr>
          <p:spPr>
            <a:xfrm rot="7200000">
              <a:off x="5911807" y="3425630"/>
              <a:ext cx="93610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ovná spojovacia šípka 19"/>
            <p:cNvCxnSpPr/>
            <p:nvPr/>
          </p:nvCxnSpPr>
          <p:spPr>
            <a:xfrm>
              <a:off x="6603759" y="3037503"/>
              <a:ext cx="93610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BlokTextu 26"/>
            <p:cNvSpPr txBox="1"/>
            <p:nvPr/>
          </p:nvSpPr>
          <p:spPr>
            <a:xfrm>
              <a:off x="5769288" y="3414804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sk-SK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BlokTextu 27"/>
            <p:cNvSpPr txBox="1"/>
            <p:nvPr/>
          </p:nvSpPr>
          <p:spPr>
            <a:xfrm>
              <a:off x="7436368" y="3170569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sk-SK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2044460" y="3787000"/>
            <a:ext cx="2216989" cy="2449902"/>
            <a:chOff x="2044460" y="3873260"/>
            <a:chExt cx="2216989" cy="2449902"/>
          </a:xfrm>
        </p:grpSpPr>
        <p:grpSp>
          <p:nvGrpSpPr>
            <p:cNvPr id="47" name="Group 46"/>
            <p:cNvGrpSpPr/>
            <p:nvPr/>
          </p:nvGrpSpPr>
          <p:grpSpPr>
            <a:xfrm>
              <a:off x="2415397" y="4149305"/>
              <a:ext cx="1551675" cy="1995577"/>
              <a:chOff x="2415397" y="4149305"/>
              <a:chExt cx="1551675" cy="1995577"/>
            </a:xfrm>
          </p:grpSpPr>
          <p:pic>
            <p:nvPicPr>
              <p:cNvPr id="51203" name="Picture 3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441279" y="4149305"/>
                <a:ext cx="1485900" cy="552450"/>
              </a:xfrm>
              <a:prstGeom prst="rect">
                <a:avLst/>
              </a:prstGeom>
              <a:noFill/>
            </p:spPr>
          </p:pic>
          <p:pic>
            <p:nvPicPr>
              <p:cNvPr id="51205" name="Picture 5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415397" y="4701397"/>
                <a:ext cx="1466850" cy="552450"/>
              </a:xfrm>
              <a:prstGeom prst="rect">
                <a:avLst/>
              </a:prstGeom>
              <a:noFill/>
            </p:spPr>
          </p:pic>
          <p:pic>
            <p:nvPicPr>
              <p:cNvPr id="51207" name="Picture 7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424022" y="5270740"/>
                <a:ext cx="1543050" cy="552450"/>
              </a:xfrm>
              <a:prstGeom prst="rect">
                <a:avLst/>
              </a:prstGeom>
              <a:noFill/>
            </p:spPr>
          </p:pic>
          <p:pic>
            <p:nvPicPr>
              <p:cNvPr id="51209" name="Picture 9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760452" y="5840082"/>
                <a:ext cx="695325" cy="304800"/>
              </a:xfrm>
              <a:prstGeom prst="rect">
                <a:avLst/>
              </a:prstGeom>
              <a:noFill/>
            </p:spPr>
          </p:pic>
        </p:grpSp>
        <p:sp>
          <p:nvSpPr>
            <p:cNvPr id="54" name="Rectangle 53"/>
            <p:cNvSpPr/>
            <p:nvPr/>
          </p:nvSpPr>
          <p:spPr>
            <a:xfrm>
              <a:off x="2044460" y="3873260"/>
              <a:ext cx="2216989" cy="244990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1"/>
          <p:cNvSpPr>
            <a:spLocks noChangeArrowheads="1"/>
          </p:cNvSpPr>
          <p:nvPr/>
        </p:nvSpPr>
        <p:spPr bwMode="auto">
          <a:xfrm>
            <a:off x="179512" y="1124744"/>
            <a:ext cx="8651128" cy="5354638"/>
          </a:xfrm>
          <a:prstGeom prst="rect">
            <a:avLst/>
          </a:prstGeom>
          <a:solidFill>
            <a:srgbClr val="EFEFE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4" name="Rectangle 4"/>
          <p:cNvSpPr/>
          <p:nvPr/>
        </p:nvSpPr>
        <p:spPr>
          <a:xfrm>
            <a:off x="885825" y="1244564"/>
            <a:ext cx="7372349" cy="508451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grpSp>
        <p:nvGrpSpPr>
          <p:cNvPr id="28" name="Skupina 27"/>
          <p:cNvGrpSpPr/>
          <p:nvPr/>
        </p:nvGrpSpPr>
        <p:grpSpPr>
          <a:xfrm>
            <a:off x="1692275" y="274638"/>
            <a:ext cx="5759450" cy="649287"/>
            <a:chOff x="1692275" y="274638"/>
            <a:chExt cx="5759450" cy="649287"/>
          </a:xfrm>
        </p:grpSpPr>
        <p:sp>
          <p:nvSpPr>
            <p:cNvPr id="2" name="Rectangle 3"/>
            <p:cNvSpPr txBox="1">
              <a:spLocks/>
            </p:cNvSpPr>
            <p:nvPr/>
          </p:nvSpPr>
          <p:spPr>
            <a:xfrm>
              <a:off x="1692275" y="274638"/>
              <a:ext cx="5759450" cy="649287"/>
            </a:xfrm>
            <a:prstGeom prst="rect">
              <a:avLst/>
            </a:prstGeom>
            <a:solidFill>
              <a:srgbClr val="EFEFEF"/>
            </a:solidFill>
            <a:ln w="28575">
              <a:solidFill>
                <a:srgbClr val="000000"/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sp>
          <p:nvSpPr>
            <p:cNvPr id="5" name="BlokTextu 4"/>
            <p:cNvSpPr txBox="1"/>
            <p:nvPr/>
          </p:nvSpPr>
          <p:spPr>
            <a:xfrm>
              <a:off x="2854414" y="375047"/>
              <a:ext cx="34351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Two-dimensional lattices</a:t>
              </a:r>
              <a:endParaRPr lang="sk-SK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Obdĺžnik 11"/>
          <p:cNvSpPr/>
          <p:nvPr/>
        </p:nvSpPr>
        <p:spPr>
          <a:xfrm>
            <a:off x="1403648" y="1716657"/>
            <a:ext cx="6048672" cy="449436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vál 20"/>
          <p:cNvSpPr/>
          <p:nvPr/>
        </p:nvSpPr>
        <p:spPr>
          <a:xfrm>
            <a:off x="2428874" y="3305175"/>
            <a:ext cx="2847975" cy="284797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bdĺžnik 21"/>
          <p:cNvSpPr/>
          <p:nvPr/>
        </p:nvSpPr>
        <p:spPr>
          <a:xfrm>
            <a:off x="1133475" y="4734824"/>
            <a:ext cx="6496050" cy="1502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32" name="Group 31"/>
          <p:cNvGrpSpPr/>
          <p:nvPr/>
        </p:nvGrpSpPr>
        <p:grpSpPr>
          <a:xfrm>
            <a:off x="3856008" y="1673525"/>
            <a:ext cx="3830667" cy="3847381"/>
            <a:chOff x="3856008" y="1673525"/>
            <a:chExt cx="3830667" cy="3847381"/>
          </a:xfrm>
        </p:grpSpPr>
        <p:sp>
          <p:nvSpPr>
            <p:cNvPr id="23" name="Obdĺžnik 22"/>
            <p:cNvSpPr/>
            <p:nvPr/>
          </p:nvSpPr>
          <p:spPr>
            <a:xfrm>
              <a:off x="3857625" y="1685925"/>
              <a:ext cx="3829050" cy="34480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3856008" y="1673525"/>
              <a:ext cx="0" cy="384738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1219200" y="1662031"/>
            <a:ext cx="1905000" cy="3847381"/>
            <a:chOff x="1219200" y="1662031"/>
            <a:chExt cx="1905000" cy="3847381"/>
          </a:xfrm>
        </p:grpSpPr>
        <p:sp>
          <p:nvSpPr>
            <p:cNvPr id="24" name="Obdĺžnik 23"/>
            <p:cNvSpPr/>
            <p:nvPr/>
          </p:nvSpPr>
          <p:spPr>
            <a:xfrm>
              <a:off x="1219200" y="1695450"/>
              <a:ext cx="1905000" cy="32956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3119930" y="1662031"/>
              <a:ext cx="0" cy="384738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Skupina 12"/>
          <p:cNvGrpSpPr/>
          <p:nvPr/>
        </p:nvGrpSpPr>
        <p:grpSpPr>
          <a:xfrm>
            <a:off x="1403648" y="4653136"/>
            <a:ext cx="6048672" cy="144016"/>
            <a:chOff x="1403648" y="4797152"/>
            <a:chExt cx="6048672" cy="144016"/>
          </a:xfrm>
        </p:grpSpPr>
        <p:cxnSp>
          <p:nvCxnSpPr>
            <p:cNvPr id="7" name="Rovná spojnica 6"/>
            <p:cNvCxnSpPr/>
            <p:nvPr/>
          </p:nvCxnSpPr>
          <p:spPr>
            <a:xfrm>
              <a:off x="1403648" y="4869160"/>
              <a:ext cx="604867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95"/>
            <p:cNvSpPr/>
            <p:nvPr/>
          </p:nvSpPr>
          <p:spPr>
            <a:xfrm>
              <a:off x="2339752" y="479715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9" name="Oval 95"/>
            <p:cNvSpPr/>
            <p:nvPr/>
          </p:nvSpPr>
          <p:spPr>
            <a:xfrm>
              <a:off x="3779912" y="479715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0" name="Oval 95"/>
            <p:cNvSpPr/>
            <p:nvPr/>
          </p:nvSpPr>
          <p:spPr>
            <a:xfrm>
              <a:off x="5220072" y="479715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1" name="Oval 95"/>
            <p:cNvSpPr/>
            <p:nvPr/>
          </p:nvSpPr>
          <p:spPr>
            <a:xfrm>
              <a:off x="6660232" y="479715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15" name="Skupina 14"/>
          <p:cNvGrpSpPr/>
          <p:nvPr/>
        </p:nvGrpSpPr>
        <p:grpSpPr>
          <a:xfrm>
            <a:off x="1671054" y="3659276"/>
            <a:ext cx="6048672" cy="144016"/>
            <a:chOff x="1403648" y="4797152"/>
            <a:chExt cx="6048672" cy="144016"/>
          </a:xfrm>
        </p:grpSpPr>
        <p:cxnSp>
          <p:nvCxnSpPr>
            <p:cNvPr id="16" name="Rovná spojnica 15"/>
            <p:cNvCxnSpPr/>
            <p:nvPr/>
          </p:nvCxnSpPr>
          <p:spPr>
            <a:xfrm>
              <a:off x="1403648" y="4869160"/>
              <a:ext cx="604867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95"/>
            <p:cNvSpPr/>
            <p:nvPr/>
          </p:nvSpPr>
          <p:spPr>
            <a:xfrm>
              <a:off x="2339752" y="4797152"/>
              <a:ext cx="144016" cy="14401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8" name="Oval 95"/>
            <p:cNvSpPr/>
            <p:nvPr/>
          </p:nvSpPr>
          <p:spPr>
            <a:xfrm>
              <a:off x="3779912" y="479715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9" name="Oval 95"/>
            <p:cNvSpPr/>
            <p:nvPr/>
          </p:nvSpPr>
          <p:spPr>
            <a:xfrm>
              <a:off x="5220072" y="4797152"/>
              <a:ext cx="144016" cy="14401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0" name="Oval 95"/>
            <p:cNvSpPr/>
            <p:nvPr/>
          </p:nvSpPr>
          <p:spPr>
            <a:xfrm>
              <a:off x="6660232" y="4797152"/>
              <a:ext cx="144016" cy="14401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36" name="Rectangle 61"/>
          <p:cNvSpPr>
            <a:spLocks noChangeArrowheads="1"/>
          </p:cNvSpPr>
          <p:nvPr/>
        </p:nvSpPr>
        <p:spPr bwMode="auto">
          <a:xfrm>
            <a:off x="224287" y="1509623"/>
            <a:ext cx="655605" cy="3502324"/>
          </a:xfrm>
          <a:prstGeom prst="rect">
            <a:avLst/>
          </a:prstGeom>
          <a:solidFill>
            <a:srgbClr val="EFEFEF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85185E-6 L 0.01788 -0.11689 " pathEditMode="relative" ptsTypes="AA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88 -0.1169 L -0.1566 -0.116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659 -0.11689 L -0.09236 -0.11689 " pathEditMode="relative" ptsTypes="AA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61"/>
          <p:cNvSpPr>
            <a:spLocks noChangeArrowheads="1"/>
          </p:cNvSpPr>
          <p:nvPr/>
        </p:nvSpPr>
        <p:spPr bwMode="auto">
          <a:xfrm>
            <a:off x="179512" y="1124744"/>
            <a:ext cx="8651128" cy="5354638"/>
          </a:xfrm>
          <a:prstGeom prst="rect">
            <a:avLst/>
          </a:prstGeom>
          <a:solidFill>
            <a:srgbClr val="EFEFE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grpSp>
        <p:nvGrpSpPr>
          <p:cNvPr id="2" name="Skupina 24"/>
          <p:cNvGrpSpPr/>
          <p:nvPr/>
        </p:nvGrpSpPr>
        <p:grpSpPr>
          <a:xfrm>
            <a:off x="885825" y="1244564"/>
            <a:ext cx="7372349" cy="5084518"/>
            <a:chOff x="885825" y="1244564"/>
            <a:chExt cx="7372349" cy="5084518"/>
          </a:xfrm>
        </p:grpSpPr>
        <p:sp>
          <p:nvSpPr>
            <p:cNvPr id="4" name="Rectangle 4"/>
            <p:cNvSpPr/>
            <p:nvPr/>
          </p:nvSpPr>
          <p:spPr>
            <a:xfrm>
              <a:off x="885825" y="1244564"/>
              <a:ext cx="7372349" cy="508451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12" name="Obdĺžnik 11"/>
            <p:cNvSpPr/>
            <p:nvPr/>
          </p:nvSpPr>
          <p:spPr>
            <a:xfrm>
              <a:off x="1403648" y="1916832"/>
              <a:ext cx="6048672" cy="36724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2" name="Obdĺžnik 21"/>
            <p:cNvSpPr/>
            <p:nvPr/>
          </p:nvSpPr>
          <p:spPr>
            <a:xfrm>
              <a:off x="1133475" y="4743450"/>
              <a:ext cx="6496050" cy="9810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3" name="Obdĺžnik 22"/>
            <p:cNvSpPr/>
            <p:nvPr/>
          </p:nvSpPr>
          <p:spPr>
            <a:xfrm>
              <a:off x="3857625" y="1685925"/>
              <a:ext cx="3829050" cy="34480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4" name="Obdĺžnik 23"/>
            <p:cNvSpPr/>
            <p:nvPr/>
          </p:nvSpPr>
          <p:spPr>
            <a:xfrm>
              <a:off x="1219200" y="1695450"/>
              <a:ext cx="1905000" cy="32956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1" name="Ovál 20"/>
            <p:cNvSpPr/>
            <p:nvPr/>
          </p:nvSpPr>
          <p:spPr>
            <a:xfrm>
              <a:off x="2428874" y="3305175"/>
              <a:ext cx="2847975" cy="284797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grpSp>
          <p:nvGrpSpPr>
            <p:cNvPr id="3" name="Skupina 12"/>
            <p:cNvGrpSpPr/>
            <p:nvPr/>
          </p:nvGrpSpPr>
          <p:grpSpPr>
            <a:xfrm>
              <a:off x="1403648" y="4653136"/>
              <a:ext cx="6048672" cy="144016"/>
              <a:chOff x="1403648" y="4797152"/>
              <a:chExt cx="6048672" cy="144016"/>
            </a:xfrm>
          </p:grpSpPr>
          <p:cxnSp>
            <p:nvCxnSpPr>
              <p:cNvPr id="7" name="Rovná spojnica 6"/>
              <p:cNvCxnSpPr/>
              <p:nvPr/>
            </p:nvCxnSpPr>
            <p:spPr>
              <a:xfrm>
                <a:off x="1403648" y="4869160"/>
                <a:ext cx="604867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Oval 95"/>
              <p:cNvSpPr/>
              <p:nvPr/>
            </p:nvSpPr>
            <p:spPr>
              <a:xfrm>
                <a:off x="2339752" y="4797152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" name="Oval 95"/>
              <p:cNvSpPr/>
              <p:nvPr/>
            </p:nvSpPr>
            <p:spPr>
              <a:xfrm>
                <a:off x="3779912" y="4797152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" name="Oval 95"/>
              <p:cNvSpPr/>
              <p:nvPr/>
            </p:nvSpPr>
            <p:spPr>
              <a:xfrm>
                <a:off x="5220072" y="4797152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1" name="Oval 95"/>
              <p:cNvSpPr/>
              <p:nvPr/>
            </p:nvSpPr>
            <p:spPr>
              <a:xfrm>
                <a:off x="6660232" y="4797152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cxnSp>
          <p:nvCxnSpPr>
            <p:cNvPr id="26" name="Rovná spojnica 25"/>
            <p:cNvCxnSpPr/>
            <p:nvPr/>
          </p:nvCxnSpPr>
          <p:spPr>
            <a:xfrm>
              <a:off x="3124200" y="1447800"/>
              <a:ext cx="0" cy="45910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ovná spojnica 26"/>
            <p:cNvCxnSpPr/>
            <p:nvPr/>
          </p:nvCxnSpPr>
          <p:spPr>
            <a:xfrm>
              <a:off x="3838575" y="1447800"/>
              <a:ext cx="0" cy="45910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Skupina 27"/>
          <p:cNvGrpSpPr/>
          <p:nvPr/>
        </p:nvGrpSpPr>
        <p:grpSpPr>
          <a:xfrm>
            <a:off x="1127423" y="2830066"/>
            <a:ext cx="6048672" cy="144016"/>
            <a:chOff x="1403648" y="4797152"/>
            <a:chExt cx="6048672" cy="144016"/>
          </a:xfrm>
        </p:grpSpPr>
        <p:cxnSp>
          <p:nvCxnSpPr>
            <p:cNvPr id="29" name="Rovná spojnica 28"/>
            <p:cNvCxnSpPr/>
            <p:nvPr/>
          </p:nvCxnSpPr>
          <p:spPr>
            <a:xfrm>
              <a:off x="1403648" y="4869160"/>
              <a:ext cx="604867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95"/>
            <p:cNvSpPr/>
            <p:nvPr/>
          </p:nvSpPr>
          <p:spPr>
            <a:xfrm>
              <a:off x="2339752" y="4797152"/>
              <a:ext cx="144016" cy="14401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1" name="Oval 95"/>
            <p:cNvSpPr/>
            <p:nvPr/>
          </p:nvSpPr>
          <p:spPr>
            <a:xfrm>
              <a:off x="3779912" y="479715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2" name="Oval 95"/>
            <p:cNvSpPr/>
            <p:nvPr/>
          </p:nvSpPr>
          <p:spPr>
            <a:xfrm>
              <a:off x="5220072" y="4797152"/>
              <a:ext cx="144016" cy="14401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3" name="Oval 95"/>
            <p:cNvSpPr/>
            <p:nvPr/>
          </p:nvSpPr>
          <p:spPr>
            <a:xfrm>
              <a:off x="6660232" y="4797152"/>
              <a:ext cx="144016" cy="14401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34" name="Skupina 33"/>
          <p:cNvGrpSpPr/>
          <p:nvPr/>
        </p:nvGrpSpPr>
        <p:grpSpPr>
          <a:xfrm>
            <a:off x="1692275" y="274638"/>
            <a:ext cx="5759450" cy="649287"/>
            <a:chOff x="1692275" y="274638"/>
            <a:chExt cx="5759450" cy="649287"/>
          </a:xfrm>
        </p:grpSpPr>
        <p:sp>
          <p:nvSpPr>
            <p:cNvPr id="35" name="Rectangle 3"/>
            <p:cNvSpPr txBox="1">
              <a:spLocks/>
            </p:cNvSpPr>
            <p:nvPr/>
          </p:nvSpPr>
          <p:spPr>
            <a:xfrm>
              <a:off x="1692275" y="274638"/>
              <a:ext cx="5759450" cy="649287"/>
            </a:xfrm>
            <a:prstGeom prst="rect">
              <a:avLst/>
            </a:prstGeom>
            <a:solidFill>
              <a:srgbClr val="EFEFEF"/>
            </a:solidFill>
            <a:ln w="28575">
              <a:solidFill>
                <a:srgbClr val="000000"/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sp>
          <p:nvSpPr>
            <p:cNvPr id="36" name="BlokTextu 35"/>
            <p:cNvSpPr txBox="1"/>
            <p:nvPr/>
          </p:nvSpPr>
          <p:spPr>
            <a:xfrm>
              <a:off x="2854414" y="375047"/>
              <a:ext cx="34351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Two-dimensional lattices</a:t>
              </a:r>
              <a:endParaRPr lang="sk-SK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7" name="Skupina 46"/>
          <p:cNvGrpSpPr/>
          <p:nvPr/>
        </p:nvGrpSpPr>
        <p:grpSpPr>
          <a:xfrm>
            <a:off x="3581400" y="2952750"/>
            <a:ext cx="1726438" cy="1785211"/>
            <a:chOff x="3581400" y="2952750"/>
            <a:chExt cx="1726438" cy="1785211"/>
          </a:xfrm>
        </p:grpSpPr>
        <p:cxnSp>
          <p:nvCxnSpPr>
            <p:cNvPr id="39" name="Rovná spojovacia šípka 38"/>
            <p:cNvCxnSpPr/>
            <p:nvPr/>
          </p:nvCxnSpPr>
          <p:spPr>
            <a:xfrm>
              <a:off x="3867678" y="4737961"/>
              <a:ext cx="144016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ovná spojovacia šípka 40"/>
            <p:cNvCxnSpPr/>
            <p:nvPr/>
          </p:nvCxnSpPr>
          <p:spPr>
            <a:xfrm flipH="1" flipV="1">
              <a:off x="3581400" y="2952750"/>
              <a:ext cx="257704" cy="174711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BlokTextu 47"/>
          <p:cNvSpPr txBox="1"/>
          <p:nvPr/>
        </p:nvSpPr>
        <p:spPr>
          <a:xfrm>
            <a:off x="5568455" y="1381125"/>
            <a:ext cx="2525051" cy="25853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crystal system – oblique</a:t>
            </a:r>
          </a:p>
          <a:p>
            <a:pPr marL="342900" indent="-342900" algn="ctr"/>
            <a:r>
              <a:rPr lang="sk-SK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sústava rovnobežníková, </a:t>
            </a:r>
          </a:p>
          <a:p>
            <a:pPr marL="342900" indent="-342900" algn="ctr"/>
            <a:r>
              <a:rPr lang="sk-SK" dirty="0" err="1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klinogonálna</a:t>
            </a:r>
            <a:endParaRPr lang="sk-SK" dirty="0" smtClean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cell type – primitive</a:t>
            </a:r>
          </a:p>
          <a:p>
            <a:pPr marL="342900" indent="-342900"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attice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parameters:</a:t>
            </a:r>
          </a:p>
          <a:p>
            <a:pPr marL="342900" indent="-342900" algn="ctr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≠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90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, 120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°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Kosodĺžnik 48"/>
          <p:cNvSpPr/>
          <p:nvPr/>
        </p:nvSpPr>
        <p:spPr>
          <a:xfrm flipH="1">
            <a:off x="3600449" y="2914650"/>
            <a:ext cx="1685925" cy="1790700"/>
          </a:xfrm>
          <a:prstGeom prst="parallelogram">
            <a:avLst>
              <a:gd name="adj" fmla="val 14893"/>
            </a:avLst>
          </a:prstGeom>
          <a:noFill/>
          <a:ln>
            <a:solidFill>
              <a:srgbClr val="0066FF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38" name="Group 37"/>
          <p:cNvGrpSpPr/>
          <p:nvPr/>
        </p:nvGrpSpPr>
        <p:grpSpPr>
          <a:xfrm>
            <a:off x="3314700" y="3629025"/>
            <a:ext cx="1407341" cy="1636157"/>
            <a:chOff x="3314700" y="3629025"/>
            <a:chExt cx="1407341" cy="1636157"/>
          </a:xfrm>
        </p:grpSpPr>
        <p:sp>
          <p:nvSpPr>
            <p:cNvPr id="51" name="BlokTextu 50"/>
            <p:cNvSpPr txBox="1"/>
            <p:nvPr/>
          </p:nvSpPr>
          <p:spPr>
            <a:xfrm>
              <a:off x="4421959" y="489585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sk-SK" dirty="0"/>
            </a:p>
          </p:txBody>
        </p:sp>
        <p:sp>
          <p:nvSpPr>
            <p:cNvPr id="52" name="BlokTextu 51"/>
            <p:cNvSpPr txBox="1"/>
            <p:nvPr/>
          </p:nvSpPr>
          <p:spPr>
            <a:xfrm>
              <a:off x="3314700" y="362902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sk-SK" dirty="0"/>
            </a:p>
          </p:txBody>
        </p:sp>
        <p:sp>
          <p:nvSpPr>
            <p:cNvPr id="53" name="BlokTextu 52"/>
            <p:cNvSpPr txBox="1"/>
            <p:nvPr/>
          </p:nvSpPr>
          <p:spPr>
            <a:xfrm>
              <a:off x="3943350" y="4191000"/>
              <a:ext cx="2760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i="1" dirty="0" smtClean="0">
                  <a:latin typeface="Times New Roman" pitchFamily="18" charset="0"/>
                  <a:cs typeface="Times New Roman" pitchFamily="18" charset="0"/>
                </a:rPr>
                <a:t>γ</a:t>
              </a:r>
              <a:endParaRPr lang="sk-SK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61"/>
          <p:cNvSpPr>
            <a:spLocks noChangeArrowheads="1"/>
          </p:cNvSpPr>
          <p:nvPr/>
        </p:nvSpPr>
        <p:spPr bwMode="auto">
          <a:xfrm>
            <a:off x="179512" y="1124744"/>
            <a:ext cx="8651128" cy="5354638"/>
          </a:xfrm>
          <a:prstGeom prst="rect">
            <a:avLst/>
          </a:prstGeom>
          <a:solidFill>
            <a:srgbClr val="EFEFE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grpSp>
        <p:nvGrpSpPr>
          <p:cNvPr id="2" name="Skupina 24"/>
          <p:cNvGrpSpPr/>
          <p:nvPr/>
        </p:nvGrpSpPr>
        <p:grpSpPr>
          <a:xfrm>
            <a:off x="885825" y="1244564"/>
            <a:ext cx="7372349" cy="5084518"/>
            <a:chOff x="885825" y="1244564"/>
            <a:chExt cx="7372349" cy="5084518"/>
          </a:xfrm>
        </p:grpSpPr>
        <p:sp>
          <p:nvSpPr>
            <p:cNvPr id="4" name="Rectangle 4"/>
            <p:cNvSpPr/>
            <p:nvPr/>
          </p:nvSpPr>
          <p:spPr>
            <a:xfrm>
              <a:off x="885825" y="1244564"/>
              <a:ext cx="7372349" cy="508451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12" name="Obdĺžnik 11"/>
            <p:cNvSpPr/>
            <p:nvPr/>
          </p:nvSpPr>
          <p:spPr>
            <a:xfrm>
              <a:off x="1403648" y="1916832"/>
              <a:ext cx="6048672" cy="36724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2" name="Obdĺžnik 21"/>
            <p:cNvSpPr/>
            <p:nvPr/>
          </p:nvSpPr>
          <p:spPr>
            <a:xfrm>
              <a:off x="1133475" y="4743450"/>
              <a:ext cx="6496050" cy="9810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3" name="Obdĺžnik 22"/>
            <p:cNvSpPr/>
            <p:nvPr/>
          </p:nvSpPr>
          <p:spPr>
            <a:xfrm>
              <a:off x="3857625" y="1685925"/>
              <a:ext cx="3829050" cy="34480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4" name="Obdĺžnik 23"/>
            <p:cNvSpPr/>
            <p:nvPr/>
          </p:nvSpPr>
          <p:spPr>
            <a:xfrm>
              <a:off x="1219200" y="1695450"/>
              <a:ext cx="1905000" cy="32956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1" name="Ovál 20"/>
            <p:cNvSpPr/>
            <p:nvPr/>
          </p:nvSpPr>
          <p:spPr>
            <a:xfrm>
              <a:off x="2428874" y="3305175"/>
              <a:ext cx="2847975" cy="284797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grpSp>
          <p:nvGrpSpPr>
            <p:cNvPr id="3" name="Skupina 12"/>
            <p:cNvGrpSpPr/>
            <p:nvPr/>
          </p:nvGrpSpPr>
          <p:grpSpPr>
            <a:xfrm>
              <a:off x="1403648" y="4653136"/>
              <a:ext cx="6048672" cy="144016"/>
              <a:chOff x="1403648" y="4797152"/>
              <a:chExt cx="6048672" cy="144016"/>
            </a:xfrm>
          </p:grpSpPr>
          <p:cxnSp>
            <p:nvCxnSpPr>
              <p:cNvPr id="7" name="Rovná spojnica 6"/>
              <p:cNvCxnSpPr/>
              <p:nvPr/>
            </p:nvCxnSpPr>
            <p:spPr>
              <a:xfrm>
                <a:off x="1403648" y="4869160"/>
                <a:ext cx="604867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Oval 95"/>
              <p:cNvSpPr/>
              <p:nvPr/>
            </p:nvSpPr>
            <p:spPr>
              <a:xfrm>
                <a:off x="2339752" y="4797152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" name="Oval 95"/>
              <p:cNvSpPr/>
              <p:nvPr/>
            </p:nvSpPr>
            <p:spPr>
              <a:xfrm>
                <a:off x="3779912" y="4797152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" name="Oval 95"/>
              <p:cNvSpPr/>
              <p:nvPr/>
            </p:nvSpPr>
            <p:spPr>
              <a:xfrm>
                <a:off x="5220072" y="4797152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1" name="Oval 95"/>
              <p:cNvSpPr/>
              <p:nvPr/>
            </p:nvSpPr>
            <p:spPr>
              <a:xfrm>
                <a:off x="6660232" y="4797152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cxnSp>
          <p:nvCxnSpPr>
            <p:cNvPr id="26" name="Rovná spojnica 25"/>
            <p:cNvCxnSpPr/>
            <p:nvPr/>
          </p:nvCxnSpPr>
          <p:spPr>
            <a:xfrm>
              <a:off x="3124200" y="1447800"/>
              <a:ext cx="0" cy="45910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ovná spojnica 26"/>
            <p:cNvCxnSpPr/>
            <p:nvPr/>
          </p:nvCxnSpPr>
          <p:spPr>
            <a:xfrm>
              <a:off x="3838575" y="1447800"/>
              <a:ext cx="0" cy="45910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Skupina 33"/>
          <p:cNvGrpSpPr/>
          <p:nvPr/>
        </p:nvGrpSpPr>
        <p:grpSpPr>
          <a:xfrm>
            <a:off x="1692275" y="274638"/>
            <a:ext cx="5759450" cy="649287"/>
            <a:chOff x="1692275" y="274638"/>
            <a:chExt cx="5759450" cy="649287"/>
          </a:xfrm>
        </p:grpSpPr>
        <p:sp>
          <p:nvSpPr>
            <p:cNvPr id="35" name="Rectangle 3"/>
            <p:cNvSpPr txBox="1">
              <a:spLocks/>
            </p:cNvSpPr>
            <p:nvPr/>
          </p:nvSpPr>
          <p:spPr>
            <a:xfrm>
              <a:off x="1692275" y="274638"/>
              <a:ext cx="5759450" cy="649287"/>
            </a:xfrm>
            <a:prstGeom prst="rect">
              <a:avLst/>
            </a:prstGeom>
            <a:solidFill>
              <a:srgbClr val="EFEFEF"/>
            </a:solidFill>
            <a:ln w="28575">
              <a:solidFill>
                <a:srgbClr val="000000"/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sp>
          <p:nvSpPr>
            <p:cNvPr id="36" name="BlokTextu 35"/>
            <p:cNvSpPr txBox="1"/>
            <p:nvPr/>
          </p:nvSpPr>
          <p:spPr>
            <a:xfrm>
              <a:off x="2854414" y="375047"/>
              <a:ext cx="34351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Two-dimensional lattices</a:t>
              </a:r>
              <a:endParaRPr lang="sk-SK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1" name="Skupina 40"/>
          <p:cNvGrpSpPr/>
          <p:nvPr/>
        </p:nvGrpSpPr>
        <p:grpSpPr>
          <a:xfrm>
            <a:off x="3759163" y="1490279"/>
            <a:ext cx="144016" cy="1895475"/>
            <a:chOff x="4086597" y="1533525"/>
            <a:chExt cx="144016" cy="1895475"/>
          </a:xfrm>
        </p:grpSpPr>
        <p:cxnSp>
          <p:nvCxnSpPr>
            <p:cNvPr id="39" name="Rovná spojnica 38"/>
            <p:cNvCxnSpPr/>
            <p:nvPr/>
          </p:nvCxnSpPr>
          <p:spPr>
            <a:xfrm>
              <a:off x="4162425" y="1533525"/>
              <a:ext cx="0" cy="1752600"/>
            </a:xfrm>
            <a:prstGeom prst="line">
              <a:avLst/>
            </a:prstGeom>
            <a:ln w="285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95"/>
            <p:cNvSpPr/>
            <p:nvPr/>
          </p:nvSpPr>
          <p:spPr>
            <a:xfrm>
              <a:off x="4086597" y="3284984"/>
              <a:ext cx="144016" cy="14401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5" name="Skupina 27"/>
          <p:cNvGrpSpPr/>
          <p:nvPr/>
        </p:nvGrpSpPr>
        <p:grpSpPr>
          <a:xfrm>
            <a:off x="1384598" y="2687191"/>
            <a:ext cx="6048672" cy="144016"/>
            <a:chOff x="1403648" y="4797152"/>
            <a:chExt cx="6048672" cy="144016"/>
          </a:xfrm>
        </p:grpSpPr>
        <p:cxnSp>
          <p:nvCxnSpPr>
            <p:cNvPr id="29" name="Rovná spojnica 28"/>
            <p:cNvCxnSpPr/>
            <p:nvPr/>
          </p:nvCxnSpPr>
          <p:spPr>
            <a:xfrm>
              <a:off x="1403648" y="4869160"/>
              <a:ext cx="604867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95"/>
            <p:cNvSpPr/>
            <p:nvPr/>
          </p:nvSpPr>
          <p:spPr>
            <a:xfrm>
              <a:off x="2339752" y="4797152"/>
              <a:ext cx="144016" cy="14401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1" name="Oval 95"/>
            <p:cNvSpPr/>
            <p:nvPr/>
          </p:nvSpPr>
          <p:spPr>
            <a:xfrm>
              <a:off x="3779912" y="479715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2" name="Oval 95"/>
            <p:cNvSpPr/>
            <p:nvPr/>
          </p:nvSpPr>
          <p:spPr>
            <a:xfrm>
              <a:off x="5220072" y="4797152"/>
              <a:ext cx="144016" cy="14401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3" name="Oval 95"/>
            <p:cNvSpPr/>
            <p:nvPr/>
          </p:nvSpPr>
          <p:spPr>
            <a:xfrm>
              <a:off x="6660232" y="4797152"/>
              <a:ext cx="144016" cy="14401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42" name="BlokTextu 41"/>
          <p:cNvSpPr txBox="1"/>
          <p:nvPr/>
        </p:nvSpPr>
        <p:spPr>
          <a:xfrm>
            <a:off x="5398909" y="1495425"/>
            <a:ext cx="2787943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crystal system – o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rthogonal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r>
              <a:rPr lang="sk-SK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sústava pravouhlá</a:t>
            </a:r>
          </a:p>
          <a:p>
            <a:pPr marL="342900" indent="-342900" algn="ctr"/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cell type – primitive</a:t>
            </a:r>
          </a:p>
          <a:p>
            <a:pPr marL="342900" indent="-342900"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attice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parameters:</a:t>
            </a:r>
          </a:p>
          <a:p>
            <a:pPr marL="342900" indent="-342900" algn="ctr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≠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90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°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3" name="Skupina 42"/>
          <p:cNvGrpSpPr/>
          <p:nvPr/>
        </p:nvGrpSpPr>
        <p:grpSpPr>
          <a:xfrm>
            <a:off x="3820054" y="2725291"/>
            <a:ext cx="1468734" cy="2012670"/>
            <a:chOff x="3839104" y="2725291"/>
            <a:chExt cx="1468734" cy="2012670"/>
          </a:xfrm>
        </p:grpSpPr>
        <p:cxnSp>
          <p:nvCxnSpPr>
            <p:cNvPr id="44" name="Rovná spojovacia šípka 43"/>
            <p:cNvCxnSpPr/>
            <p:nvPr/>
          </p:nvCxnSpPr>
          <p:spPr>
            <a:xfrm>
              <a:off x="3867678" y="4737961"/>
              <a:ext cx="144016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ovná spojovacia šípka 44"/>
            <p:cNvCxnSpPr>
              <a:endCxn id="31" idx="0"/>
            </p:cNvCxnSpPr>
            <p:nvPr/>
          </p:nvCxnSpPr>
          <p:spPr>
            <a:xfrm flipV="1">
              <a:off x="3839104" y="2725291"/>
              <a:ext cx="12816" cy="197457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3448050" y="2752724"/>
            <a:ext cx="1857375" cy="2512458"/>
            <a:chOff x="3448050" y="2752724"/>
            <a:chExt cx="1857375" cy="2512458"/>
          </a:xfrm>
        </p:grpSpPr>
        <p:sp>
          <p:nvSpPr>
            <p:cNvPr id="47" name="Obdĺžnik 46"/>
            <p:cNvSpPr/>
            <p:nvPr/>
          </p:nvSpPr>
          <p:spPr>
            <a:xfrm>
              <a:off x="3848100" y="2752724"/>
              <a:ext cx="1457325" cy="1952625"/>
            </a:xfrm>
            <a:prstGeom prst="rect">
              <a:avLst/>
            </a:prstGeom>
            <a:noFill/>
            <a:ln>
              <a:solidFill>
                <a:srgbClr val="0066FF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8" name="BlokTextu 47"/>
            <p:cNvSpPr txBox="1"/>
            <p:nvPr/>
          </p:nvSpPr>
          <p:spPr>
            <a:xfrm>
              <a:off x="4421959" y="489585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sk-SK" dirty="0"/>
            </a:p>
          </p:txBody>
        </p:sp>
        <p:sp>
          <p:nvSpPr>
            <p:cNvPr id="49" name="BlokTextu 48"/>
            <p:cNvSpPr txBox="1"/>
            <p:nvPr/>
          </p:nvSpPr>
          <p:spPr>
            <a:xfrm>
              <a:off x="3448050" y="362902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sk-SK" dirty="0"/>
            </a:p>
          </p:txBody>
        </p:sp>
        <p:sp>
          <p:nvSpPr>
            <p:cNvPr id="50" name="BlokTextu 49"/>
            <p:cNvSpPr txBox="1"/>
            <p:nvPr/>
          </p:nvSpPr>
          <p:spPr>
            <a:xfrm>
              <a:off x="3943350" y="4191000"/>
              <a:ext cx="2760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i="1" dirty="0" smtClean="0">
                  <a:latin typeface="Times New Roman" pitchFamily="18" charset="0"/>
                  <a:cs typeface="Times New Roman" pitchFamily="18" charset="0"/>
                </a:rPr>
                <a:t>γ</a:t>
              </a:r>
              <a:endParaRPr lang="sk-SK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61"/>
          <p:cNvSpPr>
            <a:spLocks noChangeArrowheads="1"/>
          </p:cNvSpPr>
          <p:nvPr/>
        </p:nvSpPr>
        <p:spPr bwMode="auto">
          <a:xfrm>
            <a:off x="179512" y="1124744"/>
            <a:ext cx="8651128" cy="5354638"/>
          </a:xfrm>
          <a:prstGeom prst="rect">
            <a:avLst/>
          </a:prstGeom>
          <a:solidFill>
            <a:srgbClr val="EFEFE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grpSp>
        <p:nvGrpSpPr>
          <p:cNvPr id="2" name="Skupina 24"/>
          <p:cNvGrpSpPr/>
          <p:nvPr/>
        </p:nvGrpSpPr>
        <p:grpSpPr>
          <a:xfrm>
            <a:off x="885825" y="1244564"/>
            <a:ext cx="7372349" cy="5084518"/>
            <a:chOff x="885825" y="1244564"/>
            <a:chExt cx="7372349" cy="5084518"/>
          </a:xfrm>
        </p:grpSpPr>
        <p:sp>
          <p:nvSpPr>
            <p:cNvPr id="4" name="Rectangle 4"/>
            <p:cNvSpPr/>
            <p:nvPr/>
          </p:nvSpPr>
          <p:spPr>
            <a:xfrm>
              <a:off x="885825" y="1244564"/>
              <a:ext cx="7372349" cy="508451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12" name="Obdĺžnik 11"/>
            <p:cNvSpPr/>
            <p:nvPr/>
          </p:nvSpPr>
          <p:spPr>
            <a:xfrm>
              <a:off x="1403648" y="1916832"/>
              <a:ext cx="6048672" cy="36724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2" name="Obdĺžnik 21"/>
            <p:cNvSpPr/>
            <p:nvPr/>
          </p:nvSpPr>
          <p:spPr>
            <a:xfrm>
              <a:off x="1133475" y="4743450"/>
              <a:ext cx="6496050" cy="9810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3" name="Obdĺžnik 22"/>
            <p:cNvSpPr/>
            <p:nvPr/>
          </p:nvSpPr>
          <p:spPr>
            <a:xfrm>
              <a:off x="3857625" y="1685925"/>
              <a:ext cx="3829050" cy="34480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4" name="Obdĺžnik 23"/>
            <p:cNvSpPr/>
            <p:nvPr/>
          </p:nvSpPr>
          <p:spPr>
            <a:xfrm>
              <a:off x="1219200" y="1695450"/>
              <a:ext cx="1905000" cy="32956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1" name="Ovál 20"/>
            <p:cNvSpPr/>
            <p:nvPr/>
          </p:nvSpPr>
          <p:spPr>
            <a:xfrm>
              <a:off x="2428874" y="3305175"/>
              <a:ext cx="2847975" cy="284797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grpSp>
          <p:nvGrpSpPr>
            <p:cNvPr id="3" name="Skupina 12"/>
            <p:cNvGrpSpPr/>
            <p:nvPr/>
          </p:nvGrpSpPr>
          <p:grpSpPr>
            <a:xfrm>
              <a:off x="1403648" y="4653136"/>
              <a:ext cx="6048672" cy="144016"/>
              <a:chOff x="1403648" y="4797152"/>
              <a:chExt cx="6048672" cy="144016"/>
            </a:xfrm>
          </p:grpSpPr>
          <p:cxnSp>
            <p:nvCxnSpPr>
              <p:cNvPr id="7" name="Rovná spojnica 6"/>
              <p:cNvCxnSpPr/>
              <p:nvPr/>
            </p:nvCxnSpPr>
            <p:spPr>
              <a:xfrm>
                <a:off x="1403648" y="4869160"/>
                <a:ext cx="604867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Oval 95"/>
              <p:cNvSpPr/>
              <p:nvPr/>
            </p:nvSpPr>
            <p:spPr>
              <a:xfrm>
                <a:off x="2339752" y="4797152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" name="Oval 95"/>
              <p:cNvSpPr/>
              <p:nvPr/>
            </p:nvSpPr>
            <p:spPr>
              <a:xfrm>
                <a:off x="3779912" y="4797152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" name="Oval 95"/>
              <p:cNvSpPr/>
              <p:nvPr/>
            </p:nvSpPr>
            <p:spPr>
              <a:xfrm>
                <a:off x="5220072" y="4797152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1" name="Oval 95"/>
              <p:cNvSpPr/>
              <p:nvPr/>
            </p:nvSpPr>
            <p:spPr>
              <a:xfrm>
                <a:off x="6660232" y="4797152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cxnSp>
          <p:nvCxnSpPr>
            <p:cNvPr id="26" name="Rovná spojnica 25"/>
            <p:cNvCxnSpPr/>
            <p:nvPr/>
          </p:nvCxnSpPr>
          <p:spPr>
            <a:xfrm>
              <a:off x="3124200" y="1447800"/>
              <a:ext cx="0" cy="45910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ovná spojnica 26"/>
            <p:cNvCxnSpPr/>
            <p:nvPr/>
          </p:nvCxnSpPr>
          <p:spPr>
            <a:xfrm>
              <a:off x="3838575" y="1447800"/>
              <a:ext cx="0" cy="45910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Skupina 33"/>
          <p:cNvGrpSpPr/>
          <p:nvPr/>
        </p:nvGrpSpPr>
        <p:grpSpPr>
          <a:xfrm>
            <a:off x="1692275" y="274638"/>
            <a:ext cx="5759450" cy="649287"/>
            <a:chOff x="1692275" y="274638"/>
            <a:chExt cx="5759450" cy="649287"/>
          </a:xfrm>
        </p:grpSpPr>
        <p:sp>
          <p:nvSpPr>
            <p:cNvPr id="35" name="Rectangle 3"/>
            <p:cNvSpPr txBox="1">
              <a:spLocks/>
            </p:cNvSpPr>
            <p:nvPr/>
          </p:nvSpPr>
          <p:spPr>
            <a:xfrm>
              <a:off x="1692275" y="274638"/>
              <a:ext cx="5759450" cy="649287"/>
            </a:xfrm>
            <a:prstGeom prst="rect">
              <a:avLst/>
            </a:prstGeom>
            <a:solidFill>
              <a:srgbClr val="EFEFEF"/>
            </a:solidFill>
            <a:ln w="28575">
              <a:solidFill>
                <a:srgbClr val="000000"/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sp>
          <p:nvSpPr>
            <p:cNvPr id="36" name="BlokTextu 35"/>
            <p:cNvSpPr txBox="1"/>
            <p:nvPr/>
          </p:nvSpPr>
          <p:spPr>
            <a:xfrm>
              <a:off x="2854414" y="375047"/>
              <a:ext cx="34351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Two-dimensional lattices</a:t>
              </a:r>
              <a:endParaRPr lang="sk-SK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2" name="Skupina 41"/>
          <p:cNvGrpSpPr/>
          <p:nvPr/>
        </p:nvGrpSpPr>
        <p:grpSpPr>
          <a:xfrm>
            <a:off x="3044788" y="1680779"/>
            <a:ext cx="144016" cy="1895475"/>
            <a:chOff x="4086597" y="1533525"/>
            <a:chExt cx="144016" cy="1895475"/>
          </a:xfrm>
        </p:grpSpPr>
        <p:cxnSp>
          <p:nvCxnSpPr>
            <p:cNvPr id="43" name="Rovná spojnica 42"/>
            <p:cNvCxnSpPr/>
            <p:nvPr/>
          </p:nvCxnSpPr>
          <p:spPr>
            <a:xfrm>
              <a:off x="4162425" y="1533525"/>
              <a:ext cx="0" cy="1752600"/>
            </a:xfrm>
            <a:prstGeom prst="line">
              <a:avLst/>
            </a:prstGeom>
            <a:ln w="285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95"/>
            <p:cNvSpPr/>
            <p:nvPr/>
          </p:nvSpPr>
          <p:spPr>
            <a:xfrm>
              <a:off x="4086597" y="3284984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46" name="Skupina 45"/>
          <p:cNvGrpSpPr/>
          <p:nvPr/>
        </p:nvGrpSpPr>
        <p:grpSpPr>
          <a:xfrm>
            <a:off x="882427" y="1658491"/>
            <a:ext cx="5112568" cy="144016"/>
            <a:chOff x="2339752" y="4797152"/>
            <a:chExt cx="5112568" cy="144016"/>
          </a:xfrm>
        </p:grpSpPr>
        <p:cxnSp>
          <p:nvCxnSpPr>
            <p:cNvPr id="47" name="Rovná spojnica 46"/>
            <p:cNvCxnSpPr>
              <a:stCxn id="48" idx="2"/>
            </p:cNvCxnSpPr>
            <p:nvPr/>
          </p:nvCxnSpPr>
          <p:spPr>
            <a:xfrm>
              <a:off x="2339752" y="4869160"/>
              <a:ext cx="511256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95"/>
            <p:cNvSpPr/>
            <p:nvPr/>
          </p:nvSpPr>
          <p:spPr>
            <a:xfrm>
              <a:off x="2339752" y="479715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9" name="Oval 95"/>
            <p:cNvSpPr/>
            <p:nvPr/>
          </p:nvSpPr>
          <p:spPr>
            <a:xfrm>
              <a:off x="3779912" y="479715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0" name="Oval 95"/>
            <p:cNvSpPr/>
            <p:nvPr/>
          </p:nvSpPr>
          <p:spPr>
            <a:xfrm>
              <a:off x="5220072" y="479715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1" name="Oval 95"/>
            <p:cNvSpPr/>
            <p:nvPr/>
          </p:nvSpPr>
          <p:spPr>
            <a:xfrm>
              <a:off x="6660232" y="479715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55" name="Skupina 54"/>
          <p:cNvGrpSpPr/>
          <p:nvPr/>
        </p:nvGrpSpPr>
        <p:grpSpPr>
          <a:xfrm>
            <a:off x="2394595" y="1802507"/>
            <a:ext cx="1474968" cy="2935454"/>
            <a:chOff x="3832870" y="1802507"/>
            <a:chExt cx="1474968" cy="2935454"/>
          </a:xfrm>
        </p:grpSpPr>
        <p:cxnSp>
          <p:nvCxnSpPr>
            <p:cNvPr id="56" name="Rovná spojovacia šípka 55"/>
            <p:cNvCxnSpPr/>
            <p:nvPr/>
          </p:nvCxnSpPr>
          <p:spPr>
            <a:xfrm>
              <a:off x="3867678" y="4737961"/>
              <a:ext cx="144016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ovná spojovacia šípka 56"/>
            <p:cNvCxnSpPr>
              <a:endCxn id="49" idx="4"/>
            </p:cNvCxnSpPr>
            <p:nvPr/>
          </p:nvCxnSpPr>
          <p:spPr>
            <a:xfrm flipH="1" flipV="1">
              <a:off x="3832870" y="1802507"/>
              <a:ext cx="6234" cy="289735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Obdĺžnik 58"/>
          <p:cNvSpPr/>
          <p:nvPr/>
        </p:nvSpPr>
        <p:spPr>
          <a:xfrm>
            <a:off x="2400300" y="1743076"/>
            <a:ext cx="1457325" cy="2962274"/>
          </a:xfrm>
          <a:prstGeom prst="rect">
            <a:avLst/>
          </a:prstGeom>
          <a:noFill/>
          <a:ln>
            <a:solidFill>
              <a:srgbClr val="0066FF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53" name="Group 52"/>
          <p:cNvGrpSpPr/>
          <p:nvPr/>
        </p:nvGrpSpPr>
        <p:grpSpPr>
          <a:xfrm>
            <a:off x="1971675" y="2305050"/>
            <a:ext cx="1140641" cy="2912507"/>
            <a:chOff x="1971675" y="2305050"/>
            <a:chExt cx="1140641" cy="2912507"/>
          </a:xfrm>
        </p:grpSpPr>
        <p:sp>
          <p:nvSpPr>
            <p:cNvPr id="60" name="BlokTextu 59"/>
            <p:cNvSpPr txBox="1"/>
            <p:nvPr/>
          </p:nvSpPr>
          <p:spPr>
            <a:xfrm>
              <a:off x="2812234" y="484822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sk-SK" dirty="0"/>
            </a:p>
          </p:txBody>
        </p:sp>
        <p:sp>
          <p:nvSpPr>
            <p:cNvPr id="61" name="BlokTextu 60"/>
            <p:cNvSpPr txBox="1"/>
            <p:nvPr/>
          </p:nvSpPr>
          <p:spPr>
            <a:xfrm>
              <a:off x="1971675" y="230505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sk-SK" dirty="0"/>
            </a:p>
          </p:txBody>
        </p:sp>
        <p:sp>
          <p:nvSpPr>
            <p:cNvPr id="62" name="BlokTextu 61"/>
            <p:cNvSpPr txBox="1"/>
            <p:nvPr/>
          </p:nvSpPr>
          <p:spPr>
            <a:xfrm>
              <a:off x="2505075" y="4210050"/>
              <a:ext cx="2760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i="1" dirty="0" smtClean="0">
                  <a:latin typeface="Times New Roman" pitchFamily="18" charset="0"/>
                  <a:cs typeface="Times New Roman" pitchFamily="18" charset="0"/>
                </a:rPr>
                <a:t>γ</a:t>
              </a:r>
              <a:endParaRPr lang="sk-SK" dirty="0"/>
            </a:p>
          </p:txBody>
        </p:sp>
      </p:grpSp>
      <p:grpSp>
        <p:nvGrpSpPr>
          <p:cNvPr id="28" name="Skupina 27"/>
          <p:cNvGrpSpPr/>
          <p:nvPr/>
        </p:nvGrpSpPr>
        <p:grpSpPr>
          <a:xfrm>
            <a:off x="1276350" y="3172966"/>
            <a:ext cx="5442545" cy="144016"/>
            <a:chOff x="2009775" y="4797152"/>
            <a:chExt cx="5442545" cy="144016"/>
          </a:xfrm>
        </p:grpSpPr>
        <p:cxnSp>
          <p:nvCxnSpPr>
            <p:cNvPr id="34" name="Rovná spojnica 33"/>
            <p:cNvCxnSpPr/>
            <p:nvPr/>
          </p:nvCxnSpPr>
          <p:spPr>
            <a:xfrm>
              <a:off x="2009775" y="4869160"/>
              <a:ext cx="544254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95"/>
            <p:cNvSpPr/>
            <p:nvPr/>
          </p:nvSpPr>
          <p:spPr>
            <a:xfrm>
              <a:off x="2339752" y="4797152"/>
              <a:ext cx="144016" cy="14401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9" name="Oval 95"/>
            <p:cNvSpPr/>
            <p:nvPr/>
          </p:nvSpPr>
          <p:spPr>
            <a:xfrm>
              <a:off x="3779912" y="479715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0" name="Oval 95"/>
            <p:cNvSpPr/>
            <p:nvPr/>
          </p:nvSpPr>
          <p:spPr>
            <a:xfrm>
              <a:off x="5220072" y="4797152"/>
              <a:ext cx="144016" cy="14401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1" name="Oval 95"/>
            <p:cNvSpPr/>
            <p:nvPr/>
          </p:nvSpPr>
          <p:spPr>
            <a:xfrm>
              <a:off x="6660232" y="4797152"/>
              <a:ext cx="144016" cy="14401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63" name="BlokTextu 62"/>
          <p:cNvSpPr txBox="1"/>
          <p:nvPr/>
        </p:nvSpPr>
        <p:spPr>
          <a:xfrm>
            <a:off x="5398909" y="1495425"/>
            <a:ext cx="2787943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crystal system – o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rthogonal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r>
              <a:rPr lang="sk-SK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sústava pravouhlá</a:t>
            </a:r>
          </a:p>
          <a:p>
            <a:pPr marL="342900" indent="-342900" algn="ctr"/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cell type –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centered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attice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parameters:</a:t>
            </a:r>
          </a:p>
          <a:p>
            <a:pPr marL="342900" indent="-342900" algn="ctr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≠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90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°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61"/>
          <p:cNvSpPr>
            <a:spLocks noChangeArrowheads="1"/>
          </p:cNvSpPr>
          <p:nvPr/>
        </p:nvSpPr>
        <p:spPr bwMode="auto">
          <a:xfrm>
            <a:off x="179512" y="1124744"/>
            <a:ext cx="8651128" cy="5354638"/>
          </a:xfrm>
          <a:prstGeom prst="rect">
            <a:avLst/>
          </a:prstGeom>
          <a:solidFill>
            <a:srgbClr val="EFEFE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grpSp>
        <p:nvGrpSpPr>
          <p:cNvPr id="2" name="Skupina 24"/>
          <p:cNvGrpSpPr/>
          <p:nvPr/>
        </p:nvGrpSpPr>
        <p:grpSpPr>
          <a:xfrm>
            <a:off x="885825" y="1244564"/>
            <a:ext cx="7372349" cy="5084518"/>
            <a:chOff x="885825" y="1244564"/>
            <a:chExt cx="7372349" cy="5084518"/>
          </a:xfrm>
        </p:grpSpPr>
        <p:sp>
          <p:nvSpPr>
            <p:cNvPr id="4" name="Rectangle 4"/>
            <p:cNvSpPr/>
            <p:nvPr/>
          </p:nvSpPr>
          <p:spPr>
            <a:xfrm>
              <a:off x="885825" y="1244564"/>
              <a:ext cx="7372349" cy="508451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12" name="Obdĺžnik 11"/>
            <p:cNvSpPr/>
            <p:nvPr/>
          </p:nvSpPr>
          <p:spPr>
            <a:xfrm>
              <a:off x="1403648" y="1916832"/>
              <a:ext cx="6048672" cy="36724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2" name="Obdĺžnik 21"/>
            <p:cNvSpPr/>
            <p:nvPr/>
          </p:nvSpPr>
          <p:spPr>
            <a:xfrm>
              <a:off x="1133475" y="4743450"/>
              <a:ext cx="6496050" cy="9810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3" name="Obdĺžnik 22"/>
            <p:cNvSpPr/>
            <p:nvPr/>
          </p:nvSpPr>
          <p:spPr>
            <a:xfrm>
              <a:off x="3857625" y="1685925"/>
              <a:ext cx="3829050" cy="34480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4" name="Obdĺžnik 23"/>
            <p:cNvSpPr/>
            <p:nvPr/>
          </p:nvSpPr>
          <p:spPr>
            <a:xfrm>
              <a:off x="1219200" y="1695450"/>
              <a:ext cx="1905000" cy="32956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1" name="Ovál 20"/>
            <p:cNvSpPr/>
            <p:nvPr/>
          </p:nvSpPr>
          <p:spPr>
            <a:xfrm>
              <a:off x="2428874" y="3305175"/>
              <a:ext cx="2847975" cy="284797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grpSp>
          <p:nvGrpSpPr>
            <p:cNvPr id="3" name="Skupina 12"/>
            <p:cNvGrpSpPr/>
            <p:nvPr/>
          </p:nvGrpSpPr>
          <p:grpSpPr>
            <a:xfrm>
              <a:off x="1403648" y="4653136"/>
              <a:ext cx="6048672" cy="144016"/>
              <a:chOff x="1403648" y="4797152"/>
              <a:chExt cx="6048672" cy="144016"/>
            </a:xfrm>
          </p:grpSpPr>
          <p:cxnSp>
            <p:nvCxnSpPr>
              <p:cNvPr id="7" name="Rovná spojnica 6"/>
              <p:cNvCxnSpPr/>
              <p:nvPr/>
            </p:nvCxnSpPr>
            <p:spPr>
              <a:xfrm>
                <a:off x="1403648" y="4869160"/>
                <a:ext cx="604867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Oval 95"/>
              <p:cNvSpPr/>
              <p:nvPr/>
            </p:nvSpPr>
            <p:spPr>
              <a:xfrm>
                <a:off x="2339752" y="4797152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" name="Oval 95"/>
              <p:cNvSpPr/>
              <p:nvPr/>
            </p:nvSpPr>
            <p:spPr>
              <a:xfrm>
                <a:off x="3779912" y="4797152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" name="Oval 95"/>
              <p:cNvSpPr/>
              <p:nvPr/>
            </p:nvSpPr>
            <p:spPr>
              <a:xfrm>
                <a:off x="5220072" y="4797152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1" name="Oval 95"/>
              <p:cNvSpPr/>
              <p:nvPr/>
            </p:nvSpPr>
            <p:spPr>
              <a:xfrm>
                <a:off x="6660232" y="4797152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cxnSp>
          <p:nvCxnSpPr>
            <p:cNvPr id="26" name="Rovná spojnica 25"/>
            <p:cNvCxnSpPr/>
            <p:nvPr/>
          </p:nvCxnSpPr>
          <p:spPr>
            <a:xfrm>
              <a:off x="3124200" y="1447800"/>
              <a:ext cx="0" cy="45910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ovná spojnica 26"/>
            <p:cNvCxnSpPr/>
            <p:nvPr/>
          </p:nvCxnSpPr>
          <p:spPr>
            <a:xfrm>
              <a:off x="3838575" y="1447800"/>
              <a:ext cx="0" cy="45910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Skupina 27"/>
          <p:cNvGrpSpPr/>
          <p:nvPr/>
        </p:nvGrpSpPr>
        <p:grpSpPr>
          <a:xfrm>
            <a:off x="1903593" y="5998572"/>
            <a:ext cx="6048672" cy="144016"/>
            <a:chOff x="1403648" y="4797152"/>
            <a:chExt cx="6048672" cy="144016"/>
          </a:xfrm>
        </p:grpSpPr>
        <p:cxnSp>
          <p:nvCxnSpPr>
            <p:cNvPr id="29" name="Rovná spojnica 28"/>
            <p:cNvCxnSpPr/>
            <p:nvPr/>
          </p:nvCxnSpPr>
          <p:spPr>
            <a:xfrm>
              <a:off x="1403648" y="4869160"/>
              <a:ext cx="604867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95"/>
            <p:cNvSpPr/>
            <p:nvPr/>
          </p:nvSpPr>
          <p:spPr>
            <a:xfrm>
              <a:off x="2339752" y="479715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1" name="Oval 95"/>
            <p:cNvSpPr/>
            <p:nvPr/>
          </p:nvSpPr>
          <p:spPr>
            <a:xfrm>
              <a:off x="3779912" y="479715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2" name="Oval 95"/>
            <p:cNvSpPr/>
            <p:nvPr/>
          </p:nvSpPr>
          <p:spPr>
            <a:xfrm>
              <a:off x="5220072" y="479715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3" name="Oval 95"/>
            <p:cNvSpPr/>
            <p:nvPr/>
          </p:nvSpPr>
          <p:spPr>
            <a:xfrm>
              <a:off x="6660232" y="479715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6" name="Skupina 33"/>
          <p:cNvGrpSpPr/>
          <p:nvPr/>
        </p:nvGrpSpPr>
        <p:grpSpPr>
          <a:xfrm>
            <a:off x="1692275" y="274638"/>
            <a:ext cx="5759450" cy="649287"/>
            <a:chOff x="1692275" y="274638"/>
            <a:chExt cx="5759450" cy="649287"/>
          </a:xfrm>
        </p:grpSpPr>
        <p:sp>
          <p:nvSpPr>
            <p:cNvPr id="35" name="Rectangle 3"/>
            <p:cNvSpPr txBox="1">
              <a:spLocks/>
            </p:cNvSpPr>
            <p:nvPr/>
          </p:nvSpPr>
          <p:spPr>
            <a:xfrm>
              <a:off x="1692275" y="274638"/>
              <a:ext cx="5759450" cy="649287"/>
            </a:xfrm>
            <a:prstGeom prst="rect">
              <a:avLst/>
            </a:prstGeom>
            <a:solidFill>
              <a:srgbClr val="EFEFEF"/>
            </a:solidFill>
            <a:ln w="28575">
              <a:solidFill>
                <a:srgbClr val="000000"/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sp>
          <p:nvSpPr>
            <p:cNvPr id="36" name="BlokTextu 35"/>
            <p:cNvSpPr txBox="1"/>
            <p:nvPr/>
          </p:nvSpPr>
          <p:spPr>
            <a:xfrm>
              <a:off x="2854414" y="375047"/>
              <a:ext cx="34351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Two-dimensional lattices</a:t>
              </a:r>
              <a:endParaRPr lang="sk-SK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441303" y="3241738"/>
            <a:ext cx="2841897" cy="2904792"/>
            <a:chOff x="2441303" y="3241738"/>
            <a:chExt cx="2841897" cy="2904792"/>
          </a:xfrm>
        </p:grpSpPr>
        <p:sp>
          <p:nvSpPr>
            <p:cNvPr id="28" name="Oblúk 27"/>
            <p:cNvSpPr/>
            <p:nvPr/>
          </p:nvSpPr>
          <p:spPr>
            <a:xfrm rot="16200000">
              <a:off x="2441303" y="3304633"/>
              <a:ext cx="2841897" cy="2841897"/>
            </a:xfrm>
            <a:prstGeom prst="arc">
              <a:avLst>
                <a:gd name="adj1" fmla="val 19716578"/>
                <a:gd name="adj2" fmla="val 0"/>
              </a:avLst>
            </a:prstGeom>
            <a:ln w="285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4" name="Oval 95"/>
            <p:cNvSpPr/>
            <p:nvPr/>
          </p:nvSpPr>
          <p:spPr>
            <a:xfrm>
              <a:off x="3759163" y="3241738"/>
              <a:ext cx="144016" cy="14401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8" name="Oval 95"/>
            <p:cNvSpPr/>
            <p:nvPr/>
          </p:nvSpPr>
          <p:spPr>
            <a:xfrm>
              <a:off x="3049415" y="3429000"/>
              <a:ext cx="144016" cy="14401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39" name="Skupina 38"/>
          <p:cNvGrpSpPr/>
          <p:nvPr/>
        </p:nvGrpSpPr>
        <p:grpSpPr>
          <a:xfrm>
            <a:off x="1479786" y="3343094"/>
            <a:ext cx="5442545" cy="144016"/>
            <a:chOff x="2009775" y="4797152"/>
            <a:chExt cx="5442545" cy="144016"/>
          </a:xfrm>
        </p:grpSpPr>
        <p:cxnSp>
          <p:nvCxnSpPr>
            <p:cNvPr id="40" name="Rovná spojnica 39"/>
            <p:cNvCxnSpPr/>
            <p:nvPr/>
          </p:nvCxnSpPr>
          <p:spPr>
            <a:xfrm>
              <a:off x="2009775" y="4869160"/>
              <a:ext cx="544254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95"/>
            <p:cNvSpPr/>
            <p:nvPr/>
          </p:nvSpPr>
          <p:spPr>
            <a:xfrm>
              <a:off x="2339752" y="4797152"/>
              <a:ext cx="144016" cy="14401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2" name="Oval 95"/>
            <p:cNvSpPr/>
            <p:nvPr/>
          </p:nvSpPr>
          <p:spPr>
            <a:xfrm>
              <a:off x="3779912" y="479715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3" name="Oval 95"/>
            <p:cNvSpPr/>
            <p:nvPr/>
          </p:nvSpPr>
          <p:spPr>
            <a:xfrm>
              <a:off x="5220072" y="4797152"/>
              <a:ext cx="144016" cy="14401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4" name="Oval 95"/>
            <p:cNvSpPr/>
            <p:nvPr/>
          </p:nvSpPr>
          <p:spPr>
            <a:xfrm>
              <a:off x="6660232" y="4797152"/>
              <a:ext cx="144016" cy="14401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52" name="Obdĺžnik 51"/>
          <p:cNvSpPr/>
          <p:nvPr/>
        </p:nvSpPr>
        <p:spPr>
          <a:xfrm rot="18240773">
            <a:off x="3034197" y="3557755"/>
            <a:ext cx="1598964" cy="2332418"/>
          </a:xfrm>
          <a:prstGeom prst="rect">
            <a:avLst/>
          </a:prstGeom>
          <a:noFill/>
          <a:ln>
            <a:solidFill>
              <a:srgbClr val="0066FF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49" name="Skupina 48"/>
          <p:cNvGrpSpPr/>
          <p:nvPr/>
        </p:nvGrpSpPr>
        <p:grpSpPr>
          <a:xfrm rot="18260037">
            <a:off x="3007005" y="3539056"/>
            <a:ext cx="1638360" cy="2377028"/>
            <a:chOff x="3832870" y="1802507"/>
            <a:chExt cx="1474968" cy="2935454"/>
          </a:xfrm>
        </p:grpSpPr>
        <p:cxnSp>
          <p:nvCxnSpPr>
            <p:cNvPr id="50" name="Rovná spojovacia šípka 49"/>
            <p:cNvCxnSpPr/>
            <p:nvPr/>
          </p:nvCxnSpPr>
          <p:spPr>
            <a:xfrm>
              <a:off x="3867678" y="4737961"/>
              <a:ext cx="144016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ovná spojovacia šípka 50"/>
            <p:cNvCxnSpPr/>
            <p:nvPr/>
          </p:nvCxnSpPr>
          <p:spPr>
            <a:xfrm flipH="1" flipV="1">
              <a:off x="3832870" y="1802507"/>
              <a:ext cx="6234" cy="289735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BlokTextu 52"/>
          <p:cNvSpPr txBox="1"/>
          <p:nvPr/>
        </p:nvSpPr>
        <p:spPr>
          <a:xfrm>
            <a:off x="5398909" y="1495425"/>
            <a:ext cx="2787943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crystal system – o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rthogonal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r>
              <a:rPr lang="sk-SK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sústava pravouhlá</a:t>
            </a:r>
          </a:p>
          <a:p>
            <a:pPr marL="342900" indent="-342900" algn="ctr"/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cell type –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centered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attice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parameters:</a:t>
            </a:r>
          </a:p>
          <a:p>
            <a:pPr marL="342900" indent="-342900" algn="ctr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≠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90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°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3138063" y="5332319"/>
            <a:ext cx="2050479" cy="508173"/>
            <a:chOff x="3138063" y="5332319"/>
            <a:chExt cx="2050479" cy="508173"/>
          </a:xfrm>
        </p:grpSpPr>
        <p:sp>
          <p:nvSpPr>
            <p:cNvPr id="54" name="BlokTextu 53"/>
            <p:cNvSpPr txBox="1"/>
            <p:nvPr/>
          </p:nvSpPr>
          <p:spPr>
            <a:xfrm>
              <a:off x="4888460" y="5332319"/>
              <a:ext cx="30008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sk-SK" dirty="0"/>
            </a:p>
          </p:txBody>
        </p:sp>
        <p:sp>
          <p:nvSpPr>
            <p:cNvPr id="55" name="BlokTextu 54"/>
            <p:cNvSpPr txBox="1"/>
            <p:nvPr/>
          </p:nvSpPr>
          <p:spPr>
            <a:xfrm>
              <a:off x="3138063" y="537097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sk-SK" dirty="0"/>
            </a:p>
          </p:txBody>
        </p:sp>
        <p:sp>
          <p:nvSpPr>
            <p:cNvPr id="56" name="BlokTextu 55"/>
            <p:cNvSpPr txBox="1"/>
            <p:nvPr/>
          </p:nvSpPr>
          <p:spPr>
            <a:xfrm>
              <a:off x="4147746" y="5471160"/>
              <a:ext cx="2760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i="1" dirty="0" smtClean="0">
                  <a:latin typeface="Times New Roman" pitchFamily="18" charset="0"/>
                  <a:cs typeface="Times New Roman" pitchFamily="18" charset="0"/>
                </a:rPr>
                <a:t>γ</a:t>
              </a:r>
              <a:endParaRPr lang="sk-SK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3699</TotalTime>
  <Words>1234</Words>
  <Application>Microsoft Office PowerPoint</Application>
  <PresentationFormat>On-screen Show (4:3)</PresentationFormat>
  <Paragraphs>399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Edo_rontgen</dc:creator>
  <cp:lastModifiedBy>Edo_rontgen</cp:lastModifiedBy>
  <cp:revision>330</cp:revision>
  <dcterms:created xsi:type="dcterms:W3CDTF">2017-09-28T06:52:57Z</dcterms:created>
  <dcterms:modified xsi:type="dcterms:W3CDTF">2021-10-14T07:35:17Z</dcterms:modified>
</cp:coreProperties>
</file>